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6858000" cx="9144000"/>
  <p:notesSz cx="6858000" cy="9144000"/>
  <p:embeddedFontLst>
    <p:embeddedFont>
      <p:font typeface="Roboto"/>
      <p:regular r:id="rId29"/>
      <p:bold r:id="rId30"/>
      <p:italic r:id="rId31"/>
      <p:boldItalic r:id="rId32"/>
    </p:embeddedFont>
    <p:embeddedFont>
      <p:font typeface="Montserrat"/>
      <p:regular r:id="rId33"/>
      <p:bold r:id="rId34"/>
      <p:italic r:id="rId35"/>
      <p:boldItalic r:id="rId36"/>
    </p:embeddedFont>
    <p:embeddedFont>
      <p:font typeface="Merriweather"/>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http://customooxmlschemas.google.com/">
      <go:slidesCustomData xmlns:go="http://customooxmlschemas.google.com/" r:id="rId41" roundtripDataSignature="AMtx7mj27icCFAZC4iY2WJJCSVSyRj9UA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0B250C9-C38F-484B-B131-74E4B897E0B3}">
  <a:tblStyle styleId="{30B250C9-C38F-484B-B131-74E4B897E0B3}"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erriweather-boldItalic.fntdata"/><Relationship Id="rId20" Type="http://schemas.openxmlformats.org/officeDocument/2006/relationships/slide" Target="slides/slide14.xml"/><Relationship Id="rId41" Type="http://customschemas.google.com/relationships/presentationmetadata" Target="meta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5.xml"/><Relationship Id="rId33" Type="http://schemas.openxmlformats.org/officeDocument/2006/relationships/font" Target="fonts/Montserrat-regular.fntdata"/><Relationship Id="rId10" Type="http://schemas.openxmlformats.org/officeDocument/2006/relationships/slide" Target="slides/slide4.xml"/><Relationship Id="rId32" Type="http://schemas.openxmlformats.org/officeDocument/2006/relationships/font" Target="fonts/Roboto-boldItalic.fntdata"/><Relationship Id="rId13" Type="http://schemas.openxmlformats.org/officeDocument/2006/relationships/slide" Target="slides/slide7.xml"/><Relationship Id="rId35" Type="http://schemas.openxmlformats.org/officeDocument/2006/relationships/font" Target="fonts/Montserrat-italic.fntdata"/><Relationship Id="rId12" Type="http://schemas.openxmlformats.org/officeDocument/2006/relationships/slide" Target="slides/slide6.xml"/><Relationship Id="rId34" Type="http://schemas.openxmlformats.org/officeDocument/2006/relationships/font" Target="fonts/Montserrat-bold.fntdata"/><Relationship Id="rId15" Type="http://schemas.openxmlformats.org/officeDocument/2006/relationships/slide" Target="slides/slide9.xml"/><Relationship Id="rId37" Type="http://schemas.openxmlformats.org/officeDocument/2006/relationships/font" Target="fonts/Merriweather-regular.fntdata"/><Relationship Id="rId14" Type="http://schemas.openxmlformats.org/officeDocument/2006/relationships/slide" Target="slides/slide8.xml"/><Relationship Id="rId36" Type="http://schemas.openxmlformats.org/officeDocument/2006/relationships/font" Target="fonts/Montserrat-boldItalic.fntdata"/><Relationship Id="rId17" Type="http://schemas.openxmlformats.org/officeDocument/2006/relationships/slide" Target="slides/slide11.xml"/><Relationship Id="rId39" Type="http://schemas.openxmlformats.org/officeDocument/2006/relationships/font" Target="fonts/Merriweather-italic.fntdata"/><Relationship Id="rId16" Type="http://schemas.openxmlformats.org/officeDocument/2006/relationships/slide" Target="slides/slide10.xml"/><Relationship Id="rId38" Type="http://schemas.openxmlformats.org/officeDocument/2006/relationships/font" Target="fonts/Merriweather-bold.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6" name="Google Shape;86;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bc0017dadf_0_17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bc0017dadf_0_17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0" name="Google Shape;180;gbc0017dadf_0_172: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bc0017dadf_0_18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bc0017dadf_0_18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1" name="Google Shape;191;gbc0017dadf_0_185: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bc0017dadf_0_19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bc0017dadf_0_19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4" name="Google Shape;204;gbc0017dadf_0_198: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bbbea81942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bbbea81942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6" name="Google Shape;216;gbbbea81942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bc0017dadf_0_20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bc0017dadf_0_20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7" name="Google Shape;227;gbc0017dadf_0_208: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bc0017dadf_0_2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bc0017dadf_0_22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8" name="Google Shape;238;gbc0017dadf_0_22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bc0017dadf_0_2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bc0017dadf_0_23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0" name="Google Shape;250;gbc0017dadf_0_23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bc0017dadf_0_24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bc0017dadf_0_24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 name="Google Shape;261;gbc0017dadf_0_24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2" name="Google Shape;272;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2" name="Google Shape;282;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bc0017dadf_0_28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3" name="Google Shape;93;gbc0017dadf_0_28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6" name="Google Shape;296;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6" name="Google Shape;306;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6" name="Google Shape;316;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3" name="Google Shape;103;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t/>
            </a:r>
            <a:endParaRPr/>
          </a:p>
        </p:txBody>
      </p:sp>
      <p:sp>
        <p:nvSpPr>
          <p:cNvPr id="104" name="Google Shape;104;p2:notes"/>
          <p:cNvSpPr txBox="1"/>
          <p:nvPr>
            <p:ph idx="3" type="hdr"/>
          </p:nvPr>
        </p:nvSpPr>
        <p:spPr>
          <a:xfrm>
            <a:off x="0" y="0"/>
            <a:ext cx="2971800" cy="4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SRM UNIVERSITY</a:t>
            </a:r>
            <a:endParaRPr/>
          </a:p>
        </p:txBody>
      </p:sp>
      <p:sp>
        <p:nvSpPr>
          <p:cNvPr id="105" name="Google Shape;105;p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5" name="Google Shape;115;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bc0017dadf_2_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bc0017dadf_2_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6" name="Google Shape;126;gbc0017dadf_2_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9" name="Google Shape;139;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bc5eb1ed7f_1_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bc5eb1ed7f_1_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gbc5eb1ed7f_1_5: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bbeafefbc1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bbeafefbc1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1" name="Google Shape;161;gbbeafefbc1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7" name="Google Shape;167;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3"/>
          <p:cNvSpPr txBox="1"/>
          <p:nvPr>
            <p:ph type="ctrTitle"/>
          </p:nvPr>
        </p:nvSpPr>
        <p:spPr>
          <a:xfrm>
            <a:off x="685800" y="2130435"/>
            <a:ext cx="7772400" cy="147002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8" name="Google Shape;18;p13"/>
          <p:cNvSpPr txBox="1"/>
          <p:nvPr>
            <p:ph idx="10" type="dt"/>
          </p:nvPr>
        </p:nvSpPr>
        <p:spPr>
          <a:xfrm>
            <a:off x="457200" y="635636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3"/>
          <p:cNvSpPr txBox="1"/>
          <p:nvPr>
            <p:ph idx="11" type="ftr"/>
          </p:nvPr>
        </p:nvSpPr>
        <p:spPr>
          <a:xfrm>
            <a:off x="3124200" y="635636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13"/>
          <p:cNvSpPr txBox="1"/>
          <p:nvPr>
            <p:ph idx="12" type="sldNum"/>
          </p:nvPr>
        </p:nvSpPr>
        <p:spPr>
          <a:xfrm>
            <a:off x="6553200" y="635636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22"/>
          <p:cNvSpPr txBox="1"/>
          <p:nvPr>
            <p:ph idx="1" type="body"/>
          </p:nvPr>
        </p:nvSpPr>
        <p:spPr>
          <a:xfrm rot="5400000">
            <a:off x="2309018" y="-251613"/>
            <a:ext cx="4525963" cy="8229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5" name="Google Shape;75;p22"/>
          <p:cNvSpPr txBox="1"/>
          <p:nvPr>
            <p:ph idx="10" type="dt"/>
          </p:nvPr>
        </p:nvSpPr>
        <p:spPr>
          <a:xfrm>
            <a:off x="457200" y="635636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22"/>
          <p:cNvSpPr txBox="1"/>
          <p:nvPr>
            <p:ph idx="11" type="ftr"/>
          </p:nvPr>
        </p:nvSpPr>
        <p:spPr>
          <a:xfrm>
            <a:off x="3124200" y="635636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2"/>
          <p:cNvSpPr txBox="1"/>
          <p:nvPr>
            <p:ph idx="12" type="sldNum"/>
          </p:nvPr>
        </p:nvSpPr>
        <p:spPr>
          <a:xfrm>
            <a:off x="6553200" y="635636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23"/>
          <p:cNvSpPr txBox="1"/>
          <p:nvPr>
            <p:ph type="title"/>
          </p:nvPr>
        </p:nvSpPr>
        <p:spPr>
          <a:xfrm rot="5400000">
            <a:off x="4732337" y="2171711"/>
            <a:ext cx="5851525" cy="20574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23"/>
          <p:cNvSpPr txBox="1"/>
          <p:nvPr>
            <p:ph idx="1" type="body"/>
          </p:nvPr>
        </p:nvSpPr>
        <p:spPr>
          <a:xfrm rot="5400000">
            <a:off x="541338" y="190511"/>
            <a:ext cx="5851525" cy="60198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1" name="Google Shape;81;p23"/>
          <p:cNvSpPr txBox="1"/>
          <p:nvPr>
            <p:ph idx="10" type="dt"/>
          </p:nvPr>
        </p:nvSpPr>
        <p:spPr>
          <a:xfrm>
            <a:off x="457200" y="635636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23"/>
          <p:cNvSpPr txBox="1"/>
          <p:nvPr>
            <p:ph idx="11" type="ftr"/>
          </p:nvPr>
        </p:nvSpPr>
        <p:spPr>
          <a:xfrm>
            <a:off x="3124200" y="635636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23"/>
          <p:cNvSpPr txBox="1"/>
          <p:nvPr>
            <p:ph idx="12" type="sldNum"/>
          </p:nvPr>
        </p:nvSpPr>
        <p:spPr>
          <a:xfrm>
            <a:off x="6553200" y="635636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4"/>
          <p:cNvSpPr txBox="1"/>
          <p:nvPr>
            <p:ph idx="1" type="body"/>
          </p:nvPr>
        </p:nvSpPr>
        <p:spPr>
          <a:xfrm>
            <a:off x="457200" y="1600206"/>
            <a:ext cx="8229600" cy="452596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4" name="Google Shape;24;p14"/>
          <p:cNvSpPr txBox="1"/>
          <p:nvPr>
            <p:ph idx="10" type="dt"/>
          </p:nvPr>
        </p:nvSpPr>
        <p:spPr>
          <a:xfrm>
            <a:off x="457200" y="635636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4"/>
          <p:cNvSpPr txBox="1"/>
          <p:nvPr>
            <p:ph idx="11" type="ftr"/>
          </p:nvPr>
        </p:nvSpPr>
        <p:spPr>
          <a:xfrm>
            <a:off x="3124200" y="635636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4"/>
          <p:cNvSpPr txBox="1"/>
          <p:nvPr>
            <p:ph idx="12" type="sldNum"/>
          </p:nvPr>
        </p:nvSpPr>
        <p:spPr>
          <a:xfrm>
            <a:off x="6553200" y="635636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 name="Shape 27"/>
        <p:cNvGrpSpPr/>
        <p:nvPr/>
      </p:nvGrpSpPr>
      <p:grpSpPr>
        <a:xfrm>
          <a:off x="0" y="0"/>
          <a:ext cx="0" cy="0"/>
          <a:chOff x="0" y="0"/>
          <a:chExt cx="0" cy="0"/>
        </a:xfrm>
      </p:grpSpPr>
      <p:sp>
        <p:nvSpPr>
          <p:cNvPr id="28" name="Google Shape;28;p15"/>
          <p:cNvSpPr txBox="1"/>
          <p:nvPr>
            <p:ph idx="10" type="dt"/>
          </p:nvPr>
        </p:nvSpPr>
        <p:spPr>
          <a:xfrm>
            <a:off x="457200" y="635636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5"/>
          <p:cNvSpPr txBox="1"/>
          <p:nvPr>
            <p:ph idx="11" type="ftr"/>
          </p:nvPr>
        </p:nvSpPr>
        <p:spPr>
          <a:xfrm>
            <a:off x="3124200" y="635636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15"/>
          <p:cNvSpPr txBox="1"/>
          <p:nvPr>
            <p:ph idx="12" type="sldNum"/>
          </p:nvPr>
        </p:nvSpPr>
        <p:spPr>
          <a:xfrm>
            <a:off x="6553200" y="635636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16"/>
          <p:cNvSpPr txBox="1"/>
          <p:nvPr>
            <p:ph type="title"/>
          </p:nvPr>
        </p:nvSpPr>
        <p:spPr>
          <a:xfrm>
            <a:off x="722313" y="4406910"/>
            <a:ext cx="7772400"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16"/>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34" name="Google Shape;34;p16"/>
          <p:cNvSpPr txBox="1"/>
          <p:nvPr>
            <p:ph idx="10" type="dt"/>
          </p:nvPr>
        </p:nvSpPr>
        <p:spPr>
          <a:xfrm>
            <a:off x="457200" y="635636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6"/>
          <p:cNvSpPr txBox="1"/>
          <p:nvPr>
            <p:ph idx="11" type="ftr"/>
          </p:nvPr>
        </p:nvSpPr>
        <p:spPr>
          <a:xfrm>
            <a:off x="3124200" y="635636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16"/>
          <p:cNvSpPr txBox="1"/>
          <p:nvPr>
            <p:ph idx="12" type="sldNum"/>
          </p:nvPr>
        </p:nvSpPr>
        <p:spPr>
          <a:xfrm>
            <a:off x="6553200" y="635636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7"/>
          <p:cNvSpPr txBox="1"/>
          <p:nvPr>
            <p:ph idx="1" type="body"/>
          </p:nvPr>
        </p:nvSpPr>
        <p:spPr>
          <a:xfrm>
            <a:off x="457200" y="1600206"/>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40" name="Google Shape;40;p17"/>
          <p:cNvSpPr txBox="1"/>
          <p:nvPr>
            <p:ph idx="2" type="body"/>
          </p:nvPr>
        </p:nvSpPr>
        <p:spPr>
          <a:xfrm>
            <a:off x="4648200" y="1600206"/>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41" name="Google Shape;41;p17"/>
          <p:cNvSpPr txBox="1"/>
          <p:nvPr>
            <p:ph idx="10" type="dt"/>
          </p:nvPr>
        </p:nvSpPr>
        <p:spPr>
          <a:xfrm>
            <a:off x="457200" y="635636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7"/>
          <p:cNvSpPr txBox="1"/>
          <p:nvPr>
            <p:ph idx="11" type="ftr"/>
          </p:nvPr>
        </p:nvSpPr>
        <p:spPr>
          <a:xfrm>
            <a:off x="3124200" y="635636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17"/>
          <p:cNvSpPr txBox="1"/>
          <p:nvPr>
            <p:ph idx="12" type="sldNum"/>
          </p:nvPr>
        </p:nvSpPr>
        <p:spPr>
          <a:xfrm>
            <a:off x="6553200" y="635636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18"/>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7" name="Google Shape;47;p18"/>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8" name="Google Shape;48;p18"/>
          <p:cNvSpPr txBox="1"/>
          <p:nvPr>
            <p:ph idx="3" type="body"/>
          </p:nvPr>
        </p:nvSpPr>
        <p:spPr>
          <a:xfrm>
            <a:off x="4645030"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9" name="Google Shape;49;p18"/>
          <p:cNvSpPr txBox="1"/>
          <p:nvPr>
            <p:ph idx="4" type="body"/>
          </p:nvPr>
        </p:nvSpPr>
        <p:spPr>
          <a:xfrm>
            <a:off x="4645030"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50" name="Google Shape;50;p18"/>
          <p:cNvSpPr txBox="1"/>
          <p:nvPr>
            <p:ph idx="10" type="dt"/>
          </p:nvPr>
        </p:nvSpPr>
        <p:spPr>
          <a:xfrm>
            <a:off x="457200" y="635636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18"/>
          <p:cNvSpPr txBox="1"/>
          <p:nvPr>
            <p:ph idx="11" type="ftr"/>
          </p:nvPr>
        </p:nvSpPr>
        <p:spPr>
          <a:xfrm>
            <a:off x="3124200" y="635636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8"/>
          <p:cNvSpPr txBox="1"/>
          <p:nvPr>
            <p:ph idx="12" type="sldNum"/>
          </p:nvPr>
        </p:nvSpPr>
        <p:spPr>
          <a:xfrm>
            <a:off x="6553200" y="635636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19"/>
          <p:cNvSpPr txBox="1"/>
          <p:nvPr>
            <p:ph idx="10" type="dt"/>
          </p:nvPr>
        </p:nvSpPr>
        <p:spPr>
          <a:xfrm>
            <a:off x="457200" y="635636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9"/>
          <p:cNvSpPr txBox="1"/>
          <p:nvPr>
            <p:ph idx="11" type="ftr"/>
          </p:nvPr>
        </p:nvSpPr>
        <p:spPr>
          <a:xfrm>
            <a:off x="3124200" y="635636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19"/>
          <p:cNvSpPr txBox="1"/>
          <p:nvPr>
            <p:ph idx="12" type="sldNum"/>
          </p:nvPr>
        </p:nvSpPr>
        <p:spPr>
          <a:xfrm>
            <a:off x="6553200" y="635636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20"/>
          <p:cNvSpPr txBox="1"/>
          <p:nvPr>
            <p:ph type="title"/>
          </p:nvPr>
        </p:nvSpPr>
        <p:spPr>
          <a:xfrm>
            <a:off x="457202" y="273050"/>
            <a:ext cx="3008313"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0"/>
          <p:cNvSpPr txBox="1"/>
          <p:nvPr>
            <p:ph idx="1" type="body"/>
          </p:nvPr>
        </p:nvSpPr>
        <p:spPr>
          <a:xfrm>
            <a:off x="3575050" y="273060"/>
            <a:ext cx="5111750"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1" name="Google Shape;61;p20"/>
          <p:cNvSpPr txBox="1"/>
          <p:nvPr>
            <p:ph idx="2" type="body"/>
          </p:nvPr>
        </p:nvSpPr>
        <p:spPr>
          <a:xfrm>
            <a:off x="457202" y="1435103"/>
            <a:ext cx="3008313"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2" name="Google Shape;62;p20"/>
          <p:cNvSpPr txBox="1"/>
          <p:nvPr>
            <p:ph idx="10" type="dt"/>
          </p:nvPr>
        </p:nvSpPr>
        <p:spPr>
          <a:xfrm>
            <a:off x="457200" y="635636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0"/>
          <p:cNvSpPr txBox="1"/>
          <p:nvPr>
            <p:ph idx="11" type="ftr"/>
          </p:nvPr>
        </p:nvSpPr>
        <p:spPr>
          <a:xfrm>
            <a:off x="3124200" y="635636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20"/>
          <p:cNvSpPr txBox="1"/>
          <p:nvPr>
            <p:ph idx="12" type="sldNum"/>
          </p:nvPr>
        </p:nvSpPr>
        <p:spPr>
          <a:xfrm>
            <a:off x="6553200" y="635636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21"/>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1"/>
          <p:cNvSpPr/>
          <p:nvPr>
            <p:ph idx="2" type="pic"/>
          </p:nvPr>
        </p:nvSpPr>
        <p:spPr>
          <a:xfrm>
            <a:off x="1792288" y="612775"/>
            <a:ext cx="5486400" cy="4114800"/>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64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100000"/>
              </a:lnSpc>
              <a:spcBef>
                <a:spcPts val="56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8" name="Google Shape;68;p21"/>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9" name="Google Shape;69;p21"/>
          <p:cNvSpPr txBox="1"/>
          <p:nvPr>
            <p:ph idx="10" type="dt"/>
          </p:nvPr>
        </p:nvSpPr>
        <p:spPr>
          <a:xfrm>
            <a:off x="457200" y="635636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1"/>
          <p:cNvSpPr txBox="1"/>
          <p:nvPr>
            <p:ph idx="11" type="ftr"/>
          </p:nvPr>
        </p:nvSpPr>
        <p:spPr>
          <a:xfrm>
            <a:off x="3124200" y="635636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21"/>
          <p:cNvSpPr txBox="1"/>
          <p:nvPr>
            <p:ph idx="12" type="sldNum"/>
          </p:nvPr>
        </p:nvSpPr>
        <p:spPr>
          <a:xfrm>
            <a:off x="6553200" y="635636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2"/>
          <p:cNvSpPr txBox="1"/>
          <p:nvPr>
            <p:ph idx="1" type="body"/>
          </p:nvPr>
        </p:nvSpPr>
        <p:spPr>
          <a:xfrm>
            <a:off x="457200" y="1600206"/>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2"/>
          <p:cNvSpPr txBox="1"/>
          <p:nvPr>
            <p:ph idx="10" type="dt"/>
          </p:nvPr>
        </p:nvSpPr>
        <p:spPr>
          <a:xfrm>
            <a:off x="457200" y="635636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12"/>
          <p:cNvSpPr txBox="1"/>
          <p:nvPr>
            <p:ph idx="11" type="ftr"/>
          </p:nvPr>
        </p:nvSpPr>
        <p:spPr>
          <a:xfrm>
            <a:off x="3124200" y="635636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12"/>
          <p:cNvSpPr txBox="1"/>
          <p:nvPr>
            <p:ph idx="12" type="sldNum"/>
          </p:nvPr>
        </p:nvSpPr>
        <p:spPr>
          <a:xfrm>
            <a:off x="6553200" y="6356360"/>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2.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6.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pn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png"/><Relationship Id="rId4" Type="http://schemas.openxmlformats.org/officeDocument/2006/relationships/image" Target="../media/image11.png"/><Relationship Id="rId5" Type="http://schemas.openxmlformats.org/officeDocument/2006/relationships/image" Target="../media/image14.png"/><Relationship Id="rId6" Type="http://schemas.openxmlformats.org/officeDocument/2006/relationships/image" Target="../media/image10.png"/><Relationship Id="rId7"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5.png"/><Relationship Id="rId4" Type="http://schemas.openxmlformats.org/officeDocument/2006/relationships/image" Target="../media/image9.png"/><Relationship Id="rId5"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ersc.org/journals/index.php/IJAST/issue/view/261" TargetMode="External"/><Relationship Id="rId4" Type="http://schemas.openxmlformats.org/officeDocument/2006/relationships/hyperlink" Target="https://ieeexplore.ieee.org/xpl/RecentIssue.jsp?punumber=4609443"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
          <p:cNvSpPr txBox="1"/>
          <p:nvPr>
            <p:ph type="ctrTitle"/>
          </p:nvPr>
        </p:nvSpPr>
        <p:spPr>
          <a:xfrm>
            <a:off x="1004225" y="2043750"/>
            <a:ext cx="7772400" cy="13716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974806"/>
              </a:buClr>
              <a:buSzPts val="2800"/>
              <a:buFont typeface="Times New Roman"/>
              <a:buNone/>
            </a:pPr>
            <a:r>
              <a:rPr b="1" lang="en-US" sz="2800">
                <a:solidFill>
                  <a:srgbClr val="974806"/>
                </a:solidFill>
                <a:latin typeface="Times New Roman"/>
                <a:ea typeface="Times New Roman"/>
                <a:cs typeface="Times New Roman"/>
                <a:sym typeface="Times New Roman"/>
              </a:rPr>
              <a:t>CROP RECOMMENDATION AND WEED DETECTION</a:t>
            </a:r>
            <a:endParaRPr sz="2800"/>
          </a:p>
        </p:txBody>
      </p:sp>
      <p:sp>
        <p:nvSpPr>
          <p:cNvPr id="89" name="Google Shape;89;p1"/>
          <p:cNvSpPr txBox="1"/>
          <p:nvPr>
            <p:ph idx="1" type="subTitle"/>
          </p:nvPr>
        </p:nvSpPr>
        <p:spPr>
          <a:xfrm>
            <a:off x="1742150" y="3411225"/>
            <a:ext cx="6400800" cy="3000000"/>
          </a:xfrm>
          <a:prstGeom prst="rect">
            <a:avLst/>
          </a:prstGeom>
          <a:noFill/>
          <a:ln>
            <a:noFill/>
          </a:ln>
        </p:spPr>
        <p:txBody>
          <a:bodyPr anchorCtr="0" anchor="ctr" bIns="45700" lIns="91425" spcFirstLastPara="1" rIns="91425" wrap="square" tIns="45700">
            <a:normAutofit/>
          </a:bodyPr>
          <a:lstStyle/>
          <a:p>
            <a:pPr indent="0" lvl="0" marL="0" rtl="0" algn="ctr">
              <a:lnSpc>
                <a:spcPct val="115000"/>
              </a:lnSpc>
              <a:spcBef>
                <a:spcPts val="0"/>
              </a:spcBef>
              <a:spcAft>
                <a:spcPts val="0"/>
              </a:spcAft>
              <a:buClr>
                <a:schemeClr val="dk1"/>
              </a:buClr>
              <a:buSzPts val="1950"/>
              <a:buNone/>
            </a:pPr>
            <a:r>
              <a:rPr lang="en-US" sz="1950">
                <a:solidFill>
                  <a:schemeClr val="dk1"/>
                </a:solidFill>
                <a:latin typeface="Times New Roman"/>
                <a:ea typeface="Times New Roman"/>
                <a:cs typeface="Times New Roman"/>
                <a:sym typeface="Times New Roman"/>
              </a:rPr>
              <a:t>Project carried out by </a:t>
            </a:r>
            <a:endParaRPr sz="1950">
              <a:solidFill>
                <a:schemeClr val="dk1"/>
              </a:solidFill>
              <a:latin typeface="Times New Roman"/>
              <a:ea typeface="Times New Roman"/>
              <a:cs typeface="Times New Roman"/>
              <a:sym typeface="Times New Roman"/>
            </a:endParaRPr>
          </a:p>
          <a:p>
            <a:pPr indent="457200" lvl="0" marL="0" rtl="0" algn="ctr">
              <a:spcBef>
                <a:spcPts val="1000"/>
              </a:spcBef>
              <a:spcAft>
                <a:spcPts val="0"/>
              </a:spcAft>
              <a:buClr>
                <a:schemeClr val="dk1"/>
              </a:buClr>
              <a:buSzPts val="1950"/>
              <a:buNone/>
            </a:pPr>
            <a:r>
              <a:rPr b="1" lang="en-US" sz="1950">
                <a:solidFill>
                  <a:schemeClr val="dk1"/>
                </a:solidFill>
                <a:latin typeface="Times New Roman"/>
                <a:ea typeface="Times New Roman"/>
                <a:cs typeface="Times New Roman"/>
                <a:sym typeface="Times New Roman"/>
              </a:rPr>
              <a:t>   VISHWAJITH V - 412518104169</a:t>
            </a:r>
            <a:endParaRPr sz="1950">
              <a:solidFill>
                <a:schemeClr val="dk1"/>
              </a:solidFill>
              <a:latin typeface="Times New Roman"/>
              <a:ea typeface="Times New Roman"/>
              <a:cs typeface="Times New Roman"/>
              <a:sym typeface="Times New Roman"/>
            </a:endParaRPr>
          </a:p>
          <a:p>
            <a:pPr indent="0" lvl="0" marL="0" rtl="0" algn="ctr">
              <a:spcBef>
                <a:spcPts val="1000"/>
              </a:spcBef>
              <a:spcAft>
                <a:spcPts val="0"/>
              </a:spcAft>
              <a:buClr>
                <a:schemeClr val="dk1"/>
              </a:buClr>
              <a:buSzPts val="1950"/>
              <a:buNone/>
            </a:pPr>
            <a:r>
              <a:rPr b="1" lang="en-US" sz="1950">
                <a:solidFill>
                  <a:schemeClr val="dk1"/>
                </a:solidFill>
                <a:latin typeface="Times New Roman"/>
                <a:ea typeface="Times New Roman"/>
                <a:cs typeface="Times New Roman"/>
                <a:sym typeface="Times New Roman"/>
              </a:rPr>
              <a:t>       SURESH KRISHNAA R - 412518104147</a:t>
            </a:r>
            <a:endParaRPr b="1" sz="1950">
              <a:solidFill>
                <a:schemeClr val="dk1"/>
              </a:solidFill>
              <a:latin typeface="Times New Roman"/>
              <a:ea typeface="Times New Roman"/>
              <a:cs typeface="Times New Roman"/>
              <a:sym typeface="Times New Roman"/>
            </a:endParaRPr>
          </a:p>
          <a:p>
            <a:pPr indent="457200" lvl="0" marL="0" rtl="0" algn="ctr">
              <a:lnSpc>
                <a:spcPct val="100000"/>
              </a:lnSpc>
              <a:spcBef>
                <a:spcPts val="1000"/>
              </a:spcBef>
              <a:spcAft>
                <a:spcPts val="0"/>
              </a:spcAft>
              <a:buClr>
                <a:schemeClr val="dk1"/>
              </a:buClr>
              <a:buSzPts val="1950"/>
              <a:buNone/>
            </a:pPr>
            <a:r>
              <a:rPr b="1" lang="en-US" sz="1950">
                <a:solidFill>
                  <a:schemeClr val="dk1"/>
                </a:solidFill>
                <a:latin typeface="Times New Roman"/>
                <a:ea typeface="Times New Roman"/>
                <a:cs typeface="Times New Roman"/>
                <a:sym typeface="Times New Roman"/>
              </a:rPr>
              <a:t>  </a:t>
            </a:r>
            <a:r>
              <a:rPr b="1" lang="en-US" sz="1950">
                <a:solidFill>
                  <a:schemeClr val="dk1"/>
                </a:solidFill>
                <a:latin typeface="Times New Roman"/>
                <a:ea typeface="Times New Roman"/>
                <a:cs typeface="Times New Roman"/>
                <a:sym typeface="Times New Roman"/>
              </a:rPr>
              <a:t>ASWIN KUMAR S - 412518104022</a:t>
            </a:r>
            <a:endParaRPr b="1" sz="1950">
              <a:solidFill>
                <a:schemeClr val="dk1"/>
              </a:solidFill>
              <a:latin typeface="Times New Roman"/>
              <a:ea typeface="Times New Roman"/>
              <a:cs typeface="Times New Roman"/>
              <a:sym typeface="Times New Roman"/>
            </a:endParaRPr>
          </a:p>
          <a:p>
            <a:pPr indent="0" lvl="0" marL="0" rtl="0" algn="ctr">
              <a:lnSpc>
                <a:spcPct val="115000"/>
              </a:lnSpc>
              <a:spcBef>
                <a:spcPts val="1000"/>
              </a:spcBef>
              <a:spcAft>
                <a:spcPts val="0"/>
              </a:spcAft>
              <a:buClr>
                <a:schemeClr val="dk1"/>
              </a:buClr>
              <a:buSzPts val="1950"/>
              <a:buNone/>
            </a:pPr>
            <a:r>
              <a:rPr lang="en-US" sz="1950">
                <a:solidFill>
                  <a:schemeClr val="dk1"/>
                </a:solidFill>
                <a:latin typeface="Times New Roman"/>
                <a:ea typeface="Times New Roman"/>
                <a:cs typeface="Times New Roman"/>
                <a:sym typeface="Times New Roman"/>
              </a:rPr>
              <a:t>   </a:t>
            </a:r>
            <a:r>
              <a:rPr lang="en-US" sz="1950">
                <a:solidFill>
                  <a:schemeClr val="dk1"/>
                </a:solidFill>
                <a:latin typeface="Times New Roman"/>
                <a:ea typeface="Times New Roman"/>
                <a:cs typeface="Times New Roman"/>
                <a:sym typeface="Times New Roman"/>
              </a:rPr>
              <a:t>Under the guidance of </a:t>
            </a:r>
            <a:endParaRPr>
              <a:latin typeface="Times New Roman"/>
              <a:ea typeface="Times New Roman"/>
              <a:cs typeface="Times New Roman"/>
              <a:sym typeface="Times New Roman"/>
            </a:endParaRPr>
          </a:p>
          <a:p>
            <a:pPr indent="0" lvl="0" marL="0" rtl="0" algn="ctr">
              <a:lnSpc>
                <a:spcPct val="115000"/>
              </a:lnSpc>
              <a:spcBef>
                <a:spcPts val="390"/>
              </a:spcBef>
              <a:spcAft>
                <a:spcPts val="0"/>
              </a:spcAft>
              <a:buClr>
                <a:schemeClr val="dk1"/>
              </a:buClr>
              <a:buSzPts val="1950"/>
              <a:buNone/>
            </a:pPr>
            <a:r>
              <a:rPr b="1" lang="en-US" sz="1950">
                <a:solidFill>
                  <a:schemeClr val="dk1"/>
                </a:solidFill>
                <a:latin typeface="Times New Roman"/>
                <a:ea typeface="Times New Roman"/>
                <a:cs typeface="Times New Roman"/>
                <a:sym typeface="Times New Roman"/>
              </a:rPr>
              <a:t>   DR. B. LATHA </a:t>
            </a:r>
            <a:endParaRPr b="1" sz="1950">
              <a:solidFill>
                <a:schemeClr val="dk1"/>
              </a:solidFill>
              <a:latin typeface="Times New Roman"/>
              <a:ea typeface="Times New Roman"/>
              <a:cs typeface="Times New Roman"/>
              <a:sym typeface="Times New Roman"/>
            </a:endParaRPr>
          </a:p>
          <a:p>
            <a:pPr indent="0" lvl="0" marL="0" rtl="0" algn="ctr">
              <a:lnSpc>
                <a:spcPct val="80000"/>
              </a:lnSpc>
              <a:spcBef>
                <a:spcPts val="390"/>
              </a:spcBef>
              <a:spcAft>
                <a:spcPts val="0"/>
              </a:spcAft>
              <a:buClr>
                <a:schemeClr val="dk1"/>
              </a:buClr>
              <a:buSzPts val="1950"/>
              <a:buNone/>
            </a:pPr>
            <a:r>
              <a:rPr lang="en-US" sz="1950">
                <a:solidFill>
                  <a:schemeClr val="dk1"/>
                </a:solidFill>
                <a:latin typeface="Times New Roman"/>
                <a:ea typeface="Times New Roman"/>
                <a:cs typeface="Times New Roman"/>
                <a:sym typeface="Times New Roman"/>
              </a:rPr>
              <a:t>   PROFESSOR &amp; HEAD/ </a:t>
            </a:r>
            <a:r>
              <a:rPr lang="en-US" sz="1950">
                <a:solidFill>
                  <a:schemeClr val="dk1"/>
                </a:solidFill>
                <a:latin typeface="Times New Roman"/>
                <a:ea typeface="Times New Roman"/>
                <a:cs typeface="Times New Roman"/>
                <a:sym typeface="Times New Roman"/>
              </a:rPr>
              <a:t>Department of CSE</a:t>
            </a:r>
            <a:endParaRPr sz="1950">
              <a:solidFill>
                <a:schemeClr val="dk1"/>
              </a:solidFill>
              <a:latin typeface="Times New Roman"/>
              <a:ea typeface="Times New Roman"/>
              <a:cs typeface="Times New Roman"/>
              <a:sym typeface="Times New Roman"/>
            </a:endParaRPr>
          </a:p>
          <a:p>
            <a:pPr indent="0" lvl="0" marL="0" rtl="0" algn="ctr">
              <a:lnSpc>
                <a:spcPct val="80000"/>
              </a:lnSpc>
              <a:spcBef>
                <a:spcPts val="208"/>
              </a:spcBef>
              <a:spcAft>
                <a:spcPts val="0"/>
              </a:spcAft>
              <a:buClr>
                <a:srgbClr val="888888"/>
              </a:buClr>
              <a:buSzPts val="1040"/>
              <a:buNone/>
            </a:pPr>
            <a:r>
              <a:t/>
            </a:r>
            <a:endParaRPr sz="1040">
              <a:latin typeface="Times New Roman"/>
              <a:ea typeface="Times New Roman"/>
              <a:cs typeface="Times New Roman"/>
              <a:sym typeface="Times New Roman"/>
            </a:endParaRPr>
          </a:p>
        </p:txBody>
      </p:sp>
      <p:pic>
        <p:nvPicPr>
          <p:cNvPr descr="https://lh6.googleusercontent.com/EwNbpn-kd7rqpEku8NKubmA0jgiyBmIlPi4SoMaJfClun9MfrnXl7W8wSufgrqibv2LDGZ1ganGNMIB7yak5UxTtXHLYB-JokULkKc5zYX7EPxQHVP4KxAT3UxUTra8z11_cbtU" id="90" name="Google Shape;90;p1"/>
          <p:cNvPicPr preferRelativeResize="0"/>
          <p:nvPr/>
        </p:nvPicPr>
        <p:blipFill rotWithShape="1">
          <a:blip r:embed="rId3">
            <a:alphaModFix/>
          </a:blip>
          <a:srcRect b="0" l="0" r="0" t="0"/>
          <a:stretch/>
        </p:blipFill>
        <p:spPr>
          <a:xfrm>
            <a:off x="0" y="0"/>
            <a:ext cx="9144000" cy="120967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gbc0017dadf_0_172"/>
          <p:cNvSpPr txBox="1"/>
          <p:nvPr/>
        </p:nvSpPr>
        <p:spPr>
          <a:xfrm>
            <a:off x="415600" y="350100"/>
            <a:ext cx="7795200" cy="98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950">
                <a:latin typeface="Times New Roman"/>
                <a:ea typeface="Times New Roman"/>
                <a:cs typeface="Times New Roman"/>
                <a:sym typeface="Times New Roman"/>
              </a:rPr>
              <a:t>How we predict the right Crop ?</a:t>
            </a:r>
            <a:endParaRPr sz="3950">
              <a:latin typeface="Times New Roman"/>
              <a:ea typeface="Times New Roman"/>
              <a:cs typeface="Times New Roman"/>
              <a:sym typeface="Times New Roman"/>
            </a:endParaRPr>
          </a:p>
        </p:txBody>
      </p:sp>
      <p:sp>
        <p:nvSpPr>
          <p:cNvPr id="183" name="Google Shape;183;gbc0017dadf_0_172"/>
          <p:cNvSpPr txBox="1"/>
          <p:nvPr/>
        </p:nvSpPr>
        <p:spPr>
          <a:xfrm>
            <a:off x="457200" y="1537250"/>
            <a:ext cx="8403900" cy="4064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i="1" lang="en-US" sz="1900">
                <a:latin typeface="Times New Roman"/>
                <a:ea typeface="Times New Roman"/>
                <a:cs typeface="Times New Roman"/>
                <a:sym typeface="Times New Roman"/>
              </a:rPr>
              <a:t>CROP PREDICTION</a:t>
            </a:r>
            <a:endParaRPr b="1" i="1" sz="1900">
              <a:latin typeface="Times New Roman"/>
              <a:ea typeface="Times New Roman"/>
              <a:cs typeface="Times New Roman"/>
              <a:sym typeface="Times New Roman"/>
            </a:endParaRPr>
          </a:p>
          <a:p>
            <a:pPr indent="-349250" lvl="0" marL="457200" rtl="0" algn="l">
              <a:lnSpc>
                <a:spcPct val="150000"/>
              </a:lnSpc>
              <a:spcBef>
                <a:spcPts val="0"/>
              </a:spcBef>
              <a:spcAft>
                <a:spcPts val="0"/>
              </a:spcAft>
              <a:buClr>
                <a:srgbClr val="000000"/>
              </a:buClr>
              <a:buSzPts val="1900"/>
              <a:buFont typeface="Times New Roman"/>
              <a:buChar char="➔"/>
            </a:pPr>
            <a:r>
              <a:rPr lang="en-US" sz="1900">
                <a:latin typeface="Times New Roman"/>
                <a:ea typeface="Times New Roman"/>
                <a:cs typeface="Times New Roman"/>
                <a:sym typeface="Times New Roman"/>
              </a:rPr>
              <a:t>Features required for prediction</a:t>
            </a:r>
            <a:endParaRPr sz="1900">
              <a:latin typeface="Times New Roman"/>
              <a:ea typeface="Times New Roman"/>
              <a:cs typeface="Times New Roman"/>
              <a:sym typeface="Times New Roman"/>
            </a:endParaRPr>
          </a:p>
          <a:p>
            <a:pPr indent="-349250" lvl="1" marL="914400" rtl="0" algn="l">
              <a:lnSpc>
                <a:spcPct val="150000"/>
              </a:lnSpc>
              <a:spcBef>
                <a:spcPts val="0"/>
              </a:spcBef>
              <a:spcAft>
                <a:spcPts val="0"/>
              </a:spcAft>
              <a:buClr>
                <a:srgbClr val="000000"/>
              </a:buClr>
              <a:buSzPts val="1900"/>
              <a:buFont typeface="Times New Roman"/>
              <a:buChar char="◆"/>
            </a:pPr>
            <a:r>
              <a:rPr lang="en-US" sz="1900">
                <a:latin typeface="Times New Roman"/>
                <a:ea typeface="Times New Roman"/>
                <a:cs typeface="Times New Roman"/>
                <a:sym typeface="Times New Roman"/>
              </a:rPr>
              <a:t>Temperature</a:t>
            </a:r>
            <a:endParaRPr sz="1900">
              <a:latin typeface="Times New Roman"/>
              <a:ea typeface="Times New Roman"/>
              <a:cs typeface="Times New Roman"/>
              <a:sym typeface="Times New Roman"/>
            </a:endParaRPr>
          </a:p>
          <a:p>
            <a:pPr indent="-349250" lvl="1" marL="914400" rtl="0" algn="l">
              <a:lnSpc>
                <a:spcPct val="150000"/>
              </a:lnSpc>
              <a:spcBef>
                <a:spcPts val="0"/>
              </a:spcBef>
              <a:spcAft>
                <a:spcPts val="0"/>
              </a:spcAft>
              <a:buClr>
                <a:srgbClr val="000000"/>
              </a:buClr>
              <a:buSzPts val="1900"/>
              <a:buFont typeface="Times New Roman"/>
              <a:buChar char="◆"/>
            </a:pPr>
            <a:r>
              <a:rPr lang="en-US" sz="1900">
                <a:latin typeface="Times New Roman"/>
                <a:ea typeface="Times New Roman"/>
                <a:cs typeface="Times New Roman"/>
                <a:sym typeface="Times New Roman"/>
              </a:rPr>
              <a:t>Humidity</a:t>
            </a:r>
            <a:endParaRPr sz="1900">
              <a:latin typeface="Times New Roman"/>
              <a:ea typeface="Times New Roman"/>
              <a:cs typeface="Times New Roman"/>
              <a:sym typeface="Times New Roman"/>
            </a:endParaRPr>
          </a:p>
          <a:p>
            <a:pPr indent="-349250" lvl="1" marL="914400" rtl="0" algn="l">
              <a:lnSpc>
                <a:spcPct val="150000"/>
              </a:lnSpc>
              <a:spcBef>
                <a:spcPts val="0"/>
              </a:spcBef>
              <a:spcAft>
                <a:spcPts val="0"/>
              </a:spcAft>
              <a:buClr>
                <a:srgbClr val="000000"/>
              </a:buClr>
              <a:buSzPts val="1900"/>
              <a:buFont typeface="Times New Roman"/>
              <a:buChar char="◆"/>
            </a:pPr>
            <a:r>
              <a:rPr lang="en-US" sz="1900">
                <a:solidFill>
                  <a:schemeClr val="dk1"/>
                </a:solidFill>
                <a:latin typeface="Times New Roman"/>
                <a:ea typeface="Times New Roman"/>
                <a:cs typeface="Times New Roman"/>
                <a:sym typeface="Times New Roman"/>
              </a:rPr>
              <a:t>Rainfall</a:t>
            </a:r>
            <a:endParaRPr sz="1900">
              <a:latin typeface="Times New Roman"/>
              <a:ea typeface="Times New Roman"/>
              <a:cs typeface="Times New Roman"/>
              <a:sym typeface="Times New Roman"/>
            </a:endParaRPr>
          </a:p>
          <a:p>
            <a:pPr indent="-349250" lvl="1" marL="914400" rtl="0" algn="l">
              <a:lnSpc>
                <a:spcPct val="150000"/>
              </a:lnSpc>
              <a:spcBef>
                <a:spcPts val="0"/>
              </a:spcBef>
              <a:spcAft>
                <a:spcPts val="0"/>
              </a:spcAft>
              <a:buClr>
                <a:srgbClr val="000000"/>
              </a:buClr>
              <a:buSzPts val="1900"/>
              <a:buFont typeface="Times New Roman"/>
              <a:buChar char="◆"/>
            </a:pPr>
            <a:r>
              <a:rPr lang="en-US" sz="1900">
                <a:latin typeface="Times New Roman"/>
                <a:ea typeface="Times New Roman"/>
                <a:cs typeface="Times New Roman"/>
                <a:sym typeface="Times New Roman"/>
              </a:rPr>
              <a:t>Season</a:t>
            </a:r>
            <a:endParaRPr sz="1900">
              <a:latin typeface="Times New Roman"/>
              <a:ea typeface="Times New Roman"/>
              <a:cs typeface="Times New Roman"/>
              <a:sym typeface="Times New Roman"/>
            </a:endParaRPr>
          </a:p>
          <a:p>
            <a:pPr indent="-349250" lvl="0" marL="457200" rtl="0" algn="l">
              <a:lnSpc>
                <a:spcPct val="115000"/>
              </a:lnSpc>
              <a:spcBef>
                <a:spcPts val="0"/>
              </a:spcBef>
              <a:spcAft>
                <a:spcPts val="0"/>
              </a:spcAft>
              <a:buClr>
                <a:srgbClr val="000000"/>
              </a:buClr>
              <a:buSzPts val="1900"/>
              <a:buFont typeface="Times New Roman"/>
              <a:buChar char="➔"/>
            </a:pPr>
            <a:r>
              <a:rPr lang="en-US" sz="1900">
                <a:latin typeface="Times New Roman"/>
                <a:ea typeface="Times New Roman"/>
                <a:cs typeface="Times New Roman"/>
                <a:sym typeface="Times New Roman"/>
              </a:rPr>
              <a:t>Target</a:t>
            </a:r>
            <a:endParaRPr sz="1900">
              <a:latin typeface="Times New Roman"/>
              <a:ea typeface="Times New Roman"/>
              <a:cs typeface="Times New Roman"/>
              <a:sym typeface="Times New Roman"/>
            </a:endParaRPr>
          </a:p>
          <a:p>
            <a:pPr indent="-349250" lvl="1" marL="914400" rtl="0" algn="l">
              <a:lnSpc>
                <a:spcPct val="150000"/>
              </a:lnSpc>
              <a:spcBef>
                <a:spcPts val="1000"/>
              </a:spcBef>
              <a:spcAft>
                <a:spcPts val="0"/>
              </a:spcAft>
              <a:buClr>
                <a:srgbClr val="000000"/>
              </a:buClr>
              <a:buSzPts val="1900"/>
              <a:buFont typeface="Times New Roman"/>
              <a:buChar char="◆"/>
            </a:pPr>
            <a:r>
              <a:rPr lang="en-US" sz="1900">
                <a:latin typeface="Times New Roman"/>
                <a:ea typeface="Times New Roman"/>
                <a:cs typeface="Times New Roman"/>
                <a:sym typeface="Times New Roman"/>
              </a:rPr>
              <a:t>Crop Name</a:t>
            </a:r>
            <a:endParaRPr sz="1900">
              <a:latin typeface="Times New Roman"/>
              <a:ea typeface="Times New Roman"/>
              <a:cs typeface="Times New Roman"/>
              <a:sym typeface="Times New Roman"/>
            </a:endParaRPr>
          </a:p>
          <a:p>
            <a:pPr indent="-349250" lvl="0" marL="457200" rtl="0" algn="l">
              <a:lnSpc>
                <a:spcPct val="150000"/>
              </a:lnSpc>
              <a:spcBef>
                <a:spcPts val="0"/>
              </a:spcBef>
              <a:spcAft>
                <a:spcPts val="0"/>
              </a:spcAft>
              <a:buClr>
                <a:srgbClr val="000000"/>
              </a:buClr>
              <a:buSzPts val="1900"/>
              <a:buFont typeface="Times New Roman"/>
              <a:buChar char="➔"/>
            </a:pPr>
            <a:r>
              <a:rPr lang="en-US" sz="1900">
                <a:solidFill>
                  <a:schemeClr val="dk1"/>
                </a:solidFill>
                <a:latin typeface="Times New Roman"/>
                <a:ea typeface="Times New Roman"/>
                <a:cs typeface="Times New Roman"/>
                <a:sym typeface="Times New Roman"/>
              </a:rPr>
              <a:t>These features can be automatically predicted by knowing the farmer’s location.</a:t>
            </a:r>
            <a:endParaRPr sz="1900">
              <a:latin typeface="Times New Roman"/>
              <a:ea typeface="Times New Roman"/>
              <a:cs typeface="Times New Roman"/>
              <a:sym typeface="Times New Roman"/>
            </a:endParaRPr>
          </a:p>
        </p:txBody>
      </p:sp>
      <p:pic>
        <p:nvPicPr>
          <p:cNvPr descr="L1.png" id="184" name="Google Shape;184;gbc0017dadf_0_172"/>
          <p:cNvPicPr preferRelativeResize="0"/>
          <p:nvPr/>
        </p:nvPicPr>
        <p:blipFill rotWithShape="1">
          <a:blip r:embed="rId3">
            <a:alphaModFix/>
          </a:blip>
          <a:srcRect b="0" l="0" r="0" t="0"/>
          <a:stretch/>
        </p:blipFill>
        <p:spPr>
          <a:xfrm>
            <a:off x="7924630" y="0"/>
            <a:ext cx="1219370" cy="905001"/>
          </a:xfrm>
          <a:prstGeom prst="rect">
            <a:avLst/>
          </a:prstGeom>
          <a:noFill/>
          <a:ln>
            <a:noFill/>
          </a:ln>
        </p:spPr>
      </p:pic>
      <p:sp>
        <p:nvSpPr>
          <p:cNvPr id="185" name="Google Shape;185;gbc0017dadf_0_172"/>
          <p:cNvSpPr txBox="1"/>
          <p:nvPr>
            <p:ph idx="10" type="dt"/>
          </p:nvPr>
        </p:nvSpPr>
        <p:spPr>
          <a:xfrm>
            <a:off x="457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sz="1000"/>
              <a:t>1/27/2021</a:t>
            </a:r>
            <a:endParaRPr sz="1000"/>
          </a:p>
        </p:txBody>
      </p:sp>
      <p:sp>
        <p:nvSpPr>
          <p:cNvPr id="186" name="Google Shape;186;gbc0017dadf_0_172"/>
          <p:cNvSpPr txBox="1"/>
          <p:nvPr>
            <p:ph idx="11" type="ftr"/>
          </p:nvPr>
        </p:nvSpPr>
        <p:spPr>
          <a:xfrm>
            <a:off x="3124200" y="6356350"/>
            <a:ext cx="23907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SRI SAI RAM ENGINEERING COLLEGE / CSE / III A</a:t>
            </a:r>
            <a:endParaRPr/>
          </a:p>
        </p:txBody>
      </p:sp>
      <p:sp>
        <p:nvSpPr>
          <p:cNvPr id="187" name="Google Shape;187;gbc0017dadf_0_172"/>
          <p:cNvSpPr txBox="1"/>
          <p:nvPr>
            <p:ph idx="12" type="sldNum"/>
          </p:nvPr>
        </p:nvSpPr>
        <p:spPr>
          <a:xfrm>
            <a:off x="6553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sz="1000"/>
              <a:t>‹#›</a:t>
            </a:fld>
            <a:endParaRPr sz="10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gbc0017dadf_0_185"/>
          <p:cNvSpPr txBox="1"/>
          <p:nvPr/>
        </p:nvSpPr>
        <p:spPr>
          <a:xfrm>
            <a:off x="533400" y="481775"/>
            <a:ext cx="8490000" cy="8172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b="1" lang="en-US" sz="2400">
                <a:latin typeface="Montserrat"/>
                <a:ea typeface="Montserrat"/>
                <a:cs typeface="Montserrat"/>
                <a:sym typeface="Montserrat"/>
              </a:rPr>
              <a:t>FERTILIZER RECOMMENDATION</a:t>
            </a:r>
            <a:endParaRPr b="1" sz="2400">
              <a:latin typeface="Montserrat"/>
              <a:ea typeface="Montserrat"/>
              <a:cs typeface="Montserrat"/>
              <a:sym typeface="Montserrat"/>
            </a:endParaRPr>
          </a:p>
        </p:txBody>
      </p:sp>
      <p:sp>
        <p:nvSpPr>
          <p:cNvPr id="194" name="Google Shape;194;gbc0017dadf_0_185"/>
          <p:cNvSpPr txBox="1"/>
          <p:nvPr/>
        </p:nvSpPr>
        <p:spPr>
          <a:xfrm>
            <a:off x="3974950" y="2060975"/>
            <a:ext cx="5048400" cy="3417900"/>
          </a:xfrm>
          <a:prstGeom prst="rect">
            <a:avLst/>
          </a:prstGeom>
          <a:noFill/>
          <a:ln>
            <a:noFill/>
          </a:ln>
        </p:spPr>
        <p:txBody>
          <a:bodyPr anchorCtr="0" anchor="t" bIns="91425" lIns="91425" spcFirstLastPara="1" rIns="91425" wrap="square" tIns="91425">
            <a:noAutofit/>
          </a:bodyPr>
          <a:lstStyle/>
          <a:p>
            <a:pPr indent="-336550" lvl="0" marL="457200" rtl="0" algn="l">
              <a:lnSpc>
                <a:spcPct val="115000"/>
              </a:lnSpc>
              <a:spcBef>
                <a:spcPts val="0"/>
              </a:spcBef>
              <a:spcAft>
                <a:spcPts val="0"/>
              </a:spcAft>
              <a:buClr>
                <a:srgbClr val="000000"/>
              </a:buClr>
              <a:buSzPts val="1700"/>
              <a:buFont typeface="Times New Roman"/>
              <a:buChar char="❖"/>
            </a:pPr>
            <a:r>
              <a:rPr lang="en-US" sz="1700">
                <a:latin typeface="Times New Roman"/>
                <a:ea typeface="Times New Roman"/>
                <a:cs typeface="Times New Roman"/>
                <a:sym typeface="Times New Roman"/>
              </a:rPr>
              <a:t>If the farmer is not interested in using Fertilizers, then the farmer has to provide the NPK values, then this system would recommend a crop based on these NPK values.</a:t>
            </a:r>
            <a:endParaRPr sz="1700">
              <a:latin typeface="Times New Roman"/>
              <a:ea typeface="Times New Roman"/>
              <a:cs typeface="Times New Roman"/>
              <a:sym typeface="Times New Roman"/>
            </a:endParaRPr>
          </a:p>
          <a:p>
            <a:pPr indent="-336550" lvl="0" marL="457200" rtl="0" algn="l">
              <a:lnSpc>
                <a:spcPct val="115000"/>
              </a:lnSpc>
              <a:spcBef>
                <a:spcPts val="1000"/>
              </a:spcBef>
              <a:spcAft>
                <a:spcPts val="0"/>
              </a:spcAft>
              <a:buClr>
                <a:srgbClr val="000000"/>
              </a:buClr>
              <a:buSzPts val="1700"/>
              <a:buFont typeface="Times New Roman"/>
              <a:buChar char="❖"/>
            </a:pPr>
            <a:r>
              <a:rPr lang="en-US" sz="1700">
                <a:latin typeface="Times New Roman"/>
                <a:ea typeface="Times New Roman"/>
                <a:cs typeface="Times New Roman"/>
                <a:sym typeface="Times New Roman"/>
              </a:rPr>
              <a:t>Or on the other hand, if the farmer has no problems using Fertilizers, then the crop recommendation is done by knowing the farmer’s location. After that, the NPK values are predicted using the chosen crop and environmental factors. Using these NPK values, crop type and soil type, this system would predict the fertilizer which is required to maximize the production.</a:t>
            </a:r>
            <a:endParaRPr sz="1700">
              <a:latin typeface="Times New Roman"/>
              <a:ea typeface="Times New Roman"/>
              <a:cs typeface="Times New Roman"/>
              <a:sym typeface="Times New Roman"/>
            </a:endParaRPr>
          </a:p>
        </p:txBody>
      </p:sp>
      <p:pic>
        <p:nvPicPr>
          <p:cNvPr id="195" name="Google Shape;195;gbc0017dadf_0_185"/>
          <p:cNvPicPr preferRelativeResize="0"/>
          <p:nvPr/>
        </p:nvPicPr>
        <p:blipFill>
          <a:blip r:embed="rId3">
            <a:alphaModFix/>
          </a:blip>
          <a:stretch>
            <a:fillRect/>
          </a:stretch>
        </p:blipFill>
        <p:spPr>
          <a:xfrm>
            <a:off x="609600" y="2365775"/>
            <a:ext cx="3193250" cy="2619375"/>
          </a:xfrm>
          <a:prstGeom prst="rect">
            <a:avLst/>
          </a:prstGeom>
          <a:noFill/>
          <a:ln>
            <a:noFill/>
          </a:ln>
          <a:effectLst>
            <a:outerShdw blurRad="57150" rotWithShape="0" algn="bl" dir="5400000" dist="19050">
              <a:srgbClr val="000000">
                <a:alpha val="50000"/>
              </a:srgbClr>
            </a:outerShdw>
          </a:effectLst>
        </p:spPr>
      </p:pic>
      <p:sp>
        <p:nvSpPr>
          <p:cNvPr id="196" name="Google Shape;196;gbc0017dadf_0_185"/>
          <p:cNvSpPr txBox="1"/>
          <p:nvPr/>
        </p:nvSpPr>
        <p:spPr>
          <a:xfrm>
            <a:off x="457200" y="1257300"/>
            <a:ext cx="71712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000"/>
              </a:spcAft>
              <a:buNone/>
            </a:pPr>
            <a:r>
              <a:rPr lang="en-US" sz="1500">
                <a:solidFill>
                  <a:schemeClr val="dk1"/>
                </a:solidFill>
                <a:latin typeface="Merriweather"/>
                <a:ea typeface="Merriweather"/>
                <a:cs typeface="Merriweather"/>
                <a:sym typeface="Merriweather"/>
              </a:rPr>
              <a:t>In this phase the prediction is done in the following manner,</a:t>
            </a:r>
            <a:endParaRPr>
              <a:latin typeface="Calibri"/>
              <a:ea typeface="Calibri"/>
              <a:cs typeface="Calibri"/>
              <a:sym typeface="Calibri"/>
            </a:endParaRPr>
          </a:p>
        </p:txBody>
      </p:sp>
      <p:pic>
        <p:nvPicPr>
          <p:cNvPr descr="L1.png" id="197" name="Google Shape;197;gbc0017dadf_0_185"/>
          <p:cNvPicPr preferRelativeResize="0"/>
          <p:nvPr/>
        </p:nvPicPr>
        <p:blipFill rotWithShape="1">
          <a:blip r:embed="rId4">
            <a:alphaModFix/>
          </a:blip>
          <a:srcRect b="0" l="0" r="0" t="0"/>
          <a:stretch/>
        </p:blipFill>
        <p:spPr>
          <a:xfrm>
            <a:off x="7924630" y="0"/>
            <a:ext cx="1219370" cy="905001"/>
          </a:xfrm>
          <a:prstGeom prst="rect">
            <a:avLst/>
          </a:prstGeom>
          <a:noFill/>
          <a:ln>
            <a:noFill/>
          </a:ln>
        </p:spPr>
      </p:pic>
      <p:sp>
        <p:nvSpPr>
          <p:cNvPr id="198" name="Google Shape;198;gbc0017dadf_0_185"/>
          <p:cNvSpPr txBox="1"/>
          <p:nvPr>
            <p:ph idx="10" type="dt"/>
          </p:nvPr>
        </p:nvSpPr>
        <p:spPr>
          <a:xfrm>
            <a:off x="457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sz="1000"/>
              <a:t>1/27/2021</a:t>
            </a:r>
            <a:endParaRPr sz="1000"/>
          </a:p>
        </p:txBody>
      </p:sp>
      <p:sp>
        <p:nvSpPr>
          <p:cNvPr id="199" name="Google Shape;199;gbc0017dadf_0_185"/>
          <p:cNvSpPr txBox="1"/>
          <p:nvPr>
            <p:ph idx="11" type="ftr"/>
          </p:nvPr>
        </p:nvSpPr>
        <p:spPr>
          <a:xfrm>
            <a:off x="3124200" y="6356350"/>
            <a:ext cx="23907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SRI SAI RAM ENGINEERING COLLEGE / CSE / III A</a:t>
            </a:r>
            <a:endParaRPr/>
          </a:p>
        </p:txBody>
      </p:sp>
      <p:sp>
        <p:nvSpPr>
          <p:cNvPr id="200" name="Google Shape;200;gbc0017dadf_0_185"/>
          <p:cNvSpPr txBox="1"/>
          <p:nvPr>
            <p:ph idx="12" type="sldNum"/>
          </p:nvPr>
        </p:nvSpPr>
        <p:spPr>
          <a:xfrm>
            <a:off x="6553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sz="1000"/>
              <a:t>‹#›</a:t>
            </a:fld>
            <a:endParaRPr sz="1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gbc0017dadf_0_198"/>
          <p:cNvSpPr txBox="1"/>
          <p:nvPr/>
        </p:nvSpPr>
        <p:spPr>
          <a:xfrm>
            <a:off x="561225" y="126300"/>
            <a:ext cx="7730100" cy="914100"/>
          </a:xfrm>
          <a:prstGeom prst="rect">
            <a:avLst/>
          </a:prstGeom>
          <a:noFill/>
          <a:ln>
            <a:noFill/>
          </a:ln>
        </p:spPr>
        <p:txBody>
          <a:bodyPr anchorCtr="0" anchor="ctr" bIns="91425" lIns="91425" spcFirstLastPara="1" rIns="91425" wrap="square" tIns="91425">
            <a:normAutofit/>
          </a:bodyPr>
          <a:lstStyle/>
          <a:p>
            <a:pPr indent="0" lvl="0" marL="0" rtl="0" algn="l">
              <a:spcBef>
                <a:spcPts val="0"/>
              </a:spcBef>
              <a:spcAft>
                <a:spcPts val="0"/>
              </a:spcAft>
              <a:buNone/>
            </a:pPr>
            <a:r>
              <a:rPr b="1" lang="en-US" sz="2400">
                <a:latin typeface="Montserrat"/>
                <a:ea typeface="Montserrat"/>
                <a:cs typeface="Montserrat"/>
                <a:sym typeface="Montserrat"/>
              </a:rPr>
              <a:t>PREDICTION METHOD</a:t>
            </a:r>
            <a:endParaRPr b="1" sz="2400">
              <a:latin typeface="Montserrat"/>
              <a:ea typeface="Montserrat"/>
              <a:cs typeface="Montserrat"/>
              <a:sym typeface="Montserrat"/>
            </a:endParaRPr>
          </a:p>
        </p:txBody>
      </p:sp>
      <p:sp>
        <p:nvSpPr>
          <p:cNvPr id="207" name="Google Shape;207;gbc0017dadf_0_198"/>
          <p:cNvSpPr txBox="1"/>
          <p:nvPr/>
        </p:nvSpPr>
        <p:spPr>
          <a:xfrm>
            <a:off x="557075" y="988200"/>
            <a:ext cx="3900600" cy="4702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US" sz="2000">
                <a:latin typeface="Times New Roman"/>
                <a:ea typeface="Times New Roman"/>
                <a:cs typeface="Times New Roman"/>
                <a:sym typeface="Times New Roman"/>
              </a:rPr>
              <a:t>NPK PREDICTION</a:t>
            </a:r>
            <a:endParaRPr sz="1800">
              <a:latin typeface="Times New Roman"/>
              <a:ea typeface="Times New Roman"/>
              <a:cs typeface="Times New Roman"/>
              <a:sym typeface="Times New Roman"/>
            </a:endParaRPr>
          </a:p>
          <a:p>
            <a:pPr indent="-342900" lvl="0" marL="457200" rtl="0" algn="l">
              <a:lnSpc>
                <a:spcPct val="115000"/>
              </a:lnSpc>
              <a:spcBef>
                <a:spcPts val="1000"/>
              </a:spcBef>
              <a:spcAft>
                <a:spcPts val="0"/>
              </a:spcAft>
              <a:buClr>
                <a:srgbClr val="000000"/>
              </a:buClr>
              <a:buSzPts val="1800"/>
              <a:buFont typeface="Times New Roman"/>
              <a:buChar char="➔"/>
            </a:pPr>
            <a:r>
              <a:rPr lang="en-US" sz="1800">
                <a:latin typeface="Times New Roman"/>
                <a:ea typeface="Times New Roman"/>
                <a:cs typeface="Times New Roman"/>
                <a:sym typeface="Times New Roman"/>
              </a:rPr>
              <a:t>Features required for prediction</a:t>
            </a:r>
            <a:endParaRPr sz="1800">
              <a:latin typeface="Times New Roman"/>
              <a:ea typeface="Times New Roman"/>
              <a:cs typeface="Times New Roman"/>
              <a:sym typeface="Times New Roman"/>
            </a:endParaRPr>
          </a:p>
          <a:p>
            <a:pPr indent="-342900" lvl="1" marL="914400" rtl="0" algn="l">
              <a:lnSpc>
                <a:spcPct val="115000"/>
              </a:lnSpc>
              <a:spcBef>
                <a:spcPts val="0"/>
              </a:spcBef>
              <a:spcAft>
                <a:spcPts val="0"/>
              </a:spcAft>
              <a:buClr>
                <a:srgbClr val="000000"/>
              </a:buClr>
              <a:buSzPts val="1800"/>
              <a:buFont typeface="Times New Roman"/>
              <a:buChar char="◆"/>
            </a:pPr>
            <a:r>
              <a:rPr lang="en-US" sz="1800">
                <a:latin typeface="Times New Roman"/>
                <a:ea typeface="Times New Roman"/>
                <a:cs typeface="Times New Roman"/>
                <a:sym typeface="Times New Roman"/>
              </a:rPr>
              <a:t>Temperature </a:t>
            </a:r>
            <a:endParaRPr sz="1800">
              <a:latin typeface="Times New Roman"/>
              <a:ea typeface="Times New Roman"/>
              <a:cs typeface="Times New Roman"/>
              <a:sym typeface="Times New Roman"/>
            </a:endParaRPr>
          </a:p>
          <a:p>
            <a:pPr indent="-342900" lvl="1" marL="914400" rtl="0" algn="l">
              <a:lnSpc>
                <a:spcPct val="115000"/>
              </a:lnSpc>
              <a:spcBef>
                <a:spcPts val="0"/>
              </a:spcBef>
              <a:spcAft>
                <a:spcPts val="0"/>
              </a:spcAft>
              <a:buClr>
                <a:srgbClr val="000000"/>
              </a:buClr>
              <a:buSzPts val="1800"/>
              <a:buFont typeface="Times New Roman"/>
              <a:buChar char="◆"/>
            </a:pPr>
            <a:r>
              <a:rPr lang="en-US" sz="1800">
                <a:latin typeface="Times New Roman"/>
                <a:ea typeface="Times New Roman"/>
                <a:cs typeface="Times New Roman"/>
                <a:sym typeface="Times New Roman"/>
              </a:rPr>
              <a:t>Humidity </a:t>
            </a:r>
            <a:endParaRPr sz="1800">
              <a:latin typeface="Times New Roman"/>
              <a:ea typeface="Times New Roman"/>
              <a:cs typeface="Times New Roman"/>
              <a:sym typeface="Times New Roman"/>
            </a:endParaRPr>
          </a:p>
          <a:p>
            <a:pPr indent="-342900" lvl="1" marL="914400" rtl="0" algn="l">
              <a:lnSpc>
                <a:spcPct val="115000"/>
              </a:lnSpc>
              <a:spcBef>
                <a:spcPts val="0"/>
              </a:spcBef>
              <a:spcAft>
                <a:spcPts val="0"/>
              </a:spcAft>
              <a:buClr>
                <a:srgbClr val="000000"/>
              </a:buClr>
              <a:buSzPts val="1800"/>
              <a:buFont typeface="Times New Roman"/>
              <a:buChar char="◆"/>
            </a:pPr>
            <a:r>
              <a:rPr lang="en-US" sz="1800">
                <a:latin typeface="Times New Roman"/>
                <a:ea typeface="Times New Roman"/>
                <a:cs typeface="Times New Roman"/>
                <a:sym typeface="Times New Roman"/>
              </a:rPr>
              <a:t>Rainfall</a:t>
            </a:r>
            <a:endParaRPr sz="1800">
              <a:latin typeface="Times New Roman"/>
              <a:ea typeface="Times New Roman"/>
              <a:cs typeface="Times New Roman"/>
              <a:sym typeface="Times New Roman"/>
            </a:endParaRPr>
          </a:p>
          <a:p>
            <a:pPr indent="-342900" lvl="1" marL="914400" rtl="0" algn="l">
              <a:lnSpc>
                <a:spcPct val="115000"/>
              </a:lnSpc>
              <a:spcBef>
                <a:spcPts val="0"/>
              </a:spcBef>
              <a:spcAft>
                <a:spcPts val="0"/>
              </a:spcAft>
              <a:buClr>
                <a:srgbClr val="000000"/>
              </a:buClr>
              <a:buSzPts val="1800"/>
              <a:buFont typeface="Times New Roman"/>
              <a:buChar char="◆"/>
            </a:pPr>
            <a:r>
              <a:rPr lang="en-US" sz="1800">
                <a:latin typeface="Times New Roman"/>
                <a:ea typeface="Times New Roman"/>
                <a:cs typeface="Times New Roman"/>
                <a:sym typeface="Times New Roman"/>
              </a:rPr>
              <a:t>Crop</a:t>
            </a:r>
            <a:endParaRPr sz="1800">
              <a:latin typeface="Times New Roman"/>
              <a:ea typeface="Times New Roman"/>
              <a:cs typeface="Times New Roman"/>
              <a:sym typeface="Times New Roman"/>
            </a:endParaRPr>
          </a:p>
          <a:p>
            <a:pPr indent="-342900" lvl="0" marL="457200" rtl="0" algn="l">
              <a:lnSpc>
                <a:spcPct val="115000"/>
              </a:lnSpc>
              <a:spcBef>
                <a:spcPts val="0"/>
              </a:spcBef>
              <a:spcAft>
                <a:spcPts val="0"/>
              </a:spcAft>
              <a:buClr>
                <a:srgbClr val="000000"/>
              </a:buClr>
              <a:buSzPts val="1800"/>
              <a:buFont typeface="Times New Roman"/>
              <a:buChar char="➔"/>
            </a:pPr>
            <a:r>
              <a:rPr lang="en-US" sz="1800">
                <a:latin typeface="Times New Roman"/>
                <a:ea typeface="Times New Roman"/>
                <a:cs typeface="Times New Roman"/>
                <a:sym typeface="Times New Roman"/>
              </a:rPr>
              <a:t>Here environmental factors are automatically determined using weather API.</a:t>
            </a:r>
            <a:endParaRPr sz="1800">
              <a:latin typeface="Times New Roman"/>
              <a:ea typeface="Times New Roman"/>
              <a:cs typeface="Times New Roman"/>
              <a:sym typeface="Times New Roman"/>
            </a:endParaRPr>
          </a:p>
          <a:p>
            <a:pPr indent="-342900" lvl="0" marL="457200" rtl="0" algn="l">
              <a:lnSpc>
                <a:spcPct val="115000"/>
              </a:lnSpc>
              <a:spcBef>
                <a:spcPts val="1000"/>
              </a:spcBef>
              <a:spcAft>
                <a:spcPts val="0"/>
              </a:spcAft>
              <a:buClr>
                <a:srgbClr val="000000"/>
              </a:buClr>
              <a:buSzPts val="1800"/>
              <a:buFont typeface="Times New Roman"/>
              <a:buChar char="➔"/>
            </a:pPr>
            <a:r>
              <a:rPr lang="en-US" sz="2000">
                <a:latin typeface="Times New Roman"/>
                <a:ea typeface="Times New Roman"/>
                <a:cs typeface="Times New Roman"/>
                <a:sym typeface="Times New Roman"/>
              </a:rPr>
              <a:t>Target</a:t>
            </a:r>
            <a:endParaRPr sz="1800">
              <a:latin typeface="Times New Roman"/>
              <a:ea typeface="Times New Roman"/>
              <a:cs typeface="Times New Roman"/>
              <a:sym typeface="Times New Roman"/>
            </a:endParaRPr>
          </a:p>
          <a:p>
            <a:pPr indent="-342900" lvl="1" marL="914400" rtl="0" algn="l">
              <a:lnSpc>
                <a:spcPct val="115000"/>
              </a:lnSpc>
              <a:spcBef>
                <a:spcPts val="0"/>
              </a:spcBef>
              <a:spcAft>
                <a:spcPts val="0"/>
              </a:spcAft>
              <a:buClr>
                <a:srgbClr val="000000"/>
              </a:buClr>
              <a:buSzPts val="1800"/>
              <a:buFont typeface="Times New Roman"/>
              <a:buChar char="◆"/>
            </a:pPr>
            <a:r>
              <a:rPr lang="en-US" sz="1800">
                <a:latin typeface="Times New Roman"/>
                <a:ea typeface="Times New Roman"/>
                <a:cs typeface="Times New Roman"/>
                <a:sym typeface="Times New Roman"/>
              </a:rPr>
              <a:t>Nitrogen content</a:t>
            </a:r>
            <a:endParaRPr sz="1800">
              <a:latin typeface="Times New Roman"/>
              <a:ea typeface="Times New Roman"/>
              <a:cs typeface="Times New Roman"/>
              <a:sym typeface="Times New Roman"/>
            </a:endParaRPr>
          </a:p>
          <a:p>
            <a:pPr indent="-342900" lvl="1" marL="914400" rtl="0" algn="l">
              <a:lnSpc>
                <a:spcPct val="115000"/>
              </a:lnSpc>
              <a:spcBef>
                <a:spcPts val="0"/>
              </a:spcBef>
              <a:spcAft>
                <a:spcPts val="0"/>
              </a:spcAft>
              <a:buClr>
                <a:srgbClr val="000000"/>
              </a:buClr>
              <a:buSzPts val="1800"/>
              <a:buFont typeface="Times New Roman"/>
              <a:buChar char="◆"/>
            </a:pPr>
            <a:r>
              <a:rPr lang="en-US" sz="1800">
                <a:latin typeface="Times New Roman"/>
                <a:ea typeface="Times New Roman"/>
                <a:cs typeface="Times New Roman"/>
                <a:sym typeface="Times New Roman"/>
              </a:rPr>
              <a:t>Phosphorus content</a:t>
            </a:r>
            <a:endParaRPr sz="1800">
              <a:latin typeface="Times New Roman"/>
              <a:ea typeface="Times New Roman"/>
              <a:cs typeface="Times New Roman"/>
              <a:sym typeface="Times New Roman"/>
            </a:endParaRPr>
          </a:p>
          <a:p>
            <a:pPr indent="-342900" lvl="1" marL="914400" rtl="0" algn="l">
              <a:lnSpc>
                <a:spcPct val="115000"/>
              </a:lnSpc>
              <a:spcBef>
                <a:spcPts val="0"/>
              </a:spcBef>
              <a:spcAft>
                <a:spcPts val="0"/>
              </a:spcAft>
              <a:buClr>
                <a:srgbClr val="000000"/>
              </a:buClr>
              <a:buSzPts val="1800"/>
              <a:buFont typeface="Times New Roman"/>
              <a:buChar char="◆"/>
            </a:pPr>
            <a:r>
              <a:rPr lang="en-US" sz="1800">
                <a:latin typeface="Times New Roman"/>
                <a:ea typeface="Times New Roman"/>
                <a:cs typeface="Times New Roman"/>
                <a:sym typeface="Times New Roman"/>
              </a:rPr>
              <a:t>Potassium content</a:t>
            </a:r>
            <a:endParaRPr sz="1800">
              <a:latin typeface="Times New Roman"/>
              <a:ea typeface="Times New Roman"/>
              <a:cs typeface="Times New Roman"/>
              <a:sym typeface="Times New Roman"/>
            </a:endParaRPr>
          </a:p>
        </p:txBody>
      </p:sp>
      <p:sp>
        <p:nvSpPr>
          <p:cNvPr id="208" name="Google Shape;208;gbc0017dadf_0_198"/>
          <p:cNvSpPr txBox="1"/>
          <p:nvPr/>
        </p:nvSpPr>
        <p:spPr>
          <a:xfrm>
            <a:off x="4681550" y="964200"/>
            <a:ext cx="4200600" cy="4702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US" sz="2000">
                <a:latin typeface="Times New Roman"/>
                <a:ea typeface="Times New Roman"/>
                <a:cs typeface="Times New Roman"/>
                <a:sym typeface="Times New Roman"/>
              </a:rPr>
              <a:t>FERTILIZER PREDICTION</a:t>
            </a:r>
            <a:endParaRPr sz="2000">
              <a:latin typeface="Times New Roman"/>
              <a:ea typeface="Times New Roman"/>
              <a:cs typeface="Times New Roman"/>
              <a:sym typeface="Times New Roman"/>
            </a:endParaRPr>
          </a:p>
          <a:p>
            <a:pPr indent="-355600" lvl="0" marL="457200" rtl="0" algn="l">
              <a:spcBef>
                <a:spcPts val="1000"/>
              </a:spcBef>
              <a:spcAft>
                <a:spcPts val="0"/>
              </a:spcAft>
              <a:buClr>
                <a:srgbClr val="000000"/>
              </a:buClr>
              <a:buSzPts val="2000"/>
              <a:buFont typeface="Times New Roman"/>
              <a:buChar char="➔"/>
            </a:pPr>
            <a:r>
              <a:rPr lang="en-US" sz="2000">
                <a:latin typeface="Times New Roman"/>
                <a:ea typeface="Times New Roman"/>
                <a:cs typeface="Times New Roman"/>
                <a:sym typeface="Times New Roman"/>
              </a:rPr>
              <a:t>Features required for prediction</a:t>
            </a:r>
            <a:endParaRPr sz="2000">
              <a:latin typeface="Times New Roman"/>
              <a:ea typeface="Times New Roman"/>
              <a:cs typeface="Times New Roman"/>
              <a:sym typeface="Times New Roman"/>
            </a:endParaRPr>
          </a:p>
          <a:p>
            <a:pPr indent="-355600" lvl="1" marL="914400" rtl="0" algn="l">
              <a:lnSpc>
                <a:spcPct val="115000"/>
              </a:lnSpc>
              <a:spcBef>
                <a:spcPts val="1000"/>
              </a:spcBef>
              <a:spcAft>
                <a:spcPts val="0"/>
              </a:spcAft>
              <a:buClr>
                <a:srgbClr val="000000"/>
              </a:buClr>
              <a:buSzPts val="2000"/>
              <a:buFont typeface="Times New Roman"/>
              <a:buChar char="◆"/>
            </a:pPr>
            <a:r>
              <a:rPr lang="en-US" sz="2000">
                <a:latin typeface="Times New Roman"/>
                <a:ea typeface="Times New Roman"/>
                <a:cs typeface="Times New Roman"/>
                <a:sym typeface="Times New Roman"/>
              </a:rPr>
              <a:t>Nitrogen </a:t>
            </a:r>
            <a:endParaRPr sz="2000">
              <a:latin typeface="Times New Roman"/>
              <a:ea typeface="Times New Roman"/>
              <a:cs typeface="Times New Roman"/>
              <a:sym typeface="Times New Roman"/>
            </a:endParaRPr>
          </a:p>
          <a:p>
            <a:pPr indent="-355600" lvl="1" marL="914400" rtl="0" algn="l">
              <a:lnSpc>
                <a:spcPct val="115000"/>
              </a:lnSpc>
              <a:spcBef>
                <a:spcPts val="0"/>
              </a:spcBef>
              <a:spcAft>
                <a:spcPts val="0"/>
              </a:spcAft>
              <a:buClr>
                <a:srgbClr val="000000"/>
              </a:buClr>
              <a:buSzPts val="2000"/>
              <a:buFont typeface="Times New Roman"/>
              <a:buChar char="◆"/>
            </a:pPr>
            <a:r>
              <a:rPr lang="en-US" sz="2000">
                <a:latin typeface="Times New Roman"/>
                <a:ea typeface="Times New Roman"/>
                <a:cs typeface="Times New Roman"/>
                <a:sym typeface="Times New Roman"/>
              </a:rPr>
              <a:t>Phosphorus</a:t>
            </a:r>
            <a:endParaRPr sz="2000">
              <a:latin typeface="Times New Roman"/>
              <a:ea typeface="Times New Roman"/>
              <a:cs typeface="Times New Roman"/>
              <a:sym typeface="Times New Roman"/>
            </a:endParaRPr>
          </a:p>
          <a:p>
            <a:pPr indent="-355600" lvl="1" marL="914400" rtl="0" algn="l">
              <a:lnSpc>
                <a:spcPct val="115000"/>
              </a:lnSpc>
              <a:spcBef>
                <a:spcPts val="0"/>
              </a:spcBef>
              <a:spcAft>
                <a:spcPts val="0"/>
              </a:spcAft>
              <a:buClr>
                <a:srgbClr val="000000"/>
              </a:buClr>
              <a:buSzPts val="2000"/>
              <a:buFont typeface="Times New Roman"/>
              <a:buChar char="◆"/>
            </a:pPr>
            <a:r>
              <a:rPr lang="en-US" sz="2000">
                <a:latin typeface="Times New Roman"/>
                <a:ea typeface="Times New Roman"/>
                <a:cs typeface="Times New Roman"/>
                <a:sym typeface="Times New Roman"/>
              </a:rPr>
              <a:t>Potassium</a:t>
            </a:r>
            <a:endParaRPr sz="2000">
              <a:latin typeface="Times New Roman"/>
              <a:ea typeface="Times New Roman"/>
              <a:cs typeface="Times New Roman"/>
              <a:sym typeface="Times New Roman"/>
            </a:endParaRPr>
          </a:p>
          <a:p>
            <a:pPr indent="-355600" lvl="1" marL="914400" rtl="0" algn="l">
              <a:lnSpc>
                <a:spcPct val="115000"/>
              </a:lnSpc>
              <a:spcBef>
                <a:spcPts val="0"/>
              </a:spcBef>
              <a:spcAft>
                <a:spcPts val="0"/>
              </a:spcAft>
              <a:buClr>
                <a:srgbClr val="000000"/>
              </a:buClr>
              <a:buSzPts val="2000"/>
              <a:buFont typeface="Times New Roman"/>
              <a:buChar char="◆"/>
            </a:pPr>
            <a:r>
              <a:rPr lang="en-US" sz="2000">
                <a:latin typeface="Times New Roman"/>
                <a:ea typeface="Times New Roman"/>
                <a:cs typeface="Times New Roman"/>
                <a:sym typeface="Times New Roman"/>
              </a:rPr>
              <a:t>Soil Type</a:t>
            </a:r>
            <a:endParaRPr sz="2000">
              <a:latin typeface="Times New Roman"/>
              <a:ea typeface="Times New Roman"/>
              <a:cs typeface="Times New Roman"/>
              <a:sym typeface="Times New Roman"/>
            </a:endParaRPr>
          </a:p>
          <a:p>
            <a:pPr indent="-355600" lvl="1" marL="914400" rtl="0" algn="l">
              <a:lnSpc>
                <a:spcPct val="115000"/>
              </a:lnSpc>
              <a:spcBef>
                <a:spcPts val="0"/>
              </a:spcBef>
              <a:spcAft>
                <a:spcPts val="0"/>
              </a:spcAft>
              <a:buClr>
                <a:srgbClr val="000000"/>
              </a:buClr>
              <a:buSzPts val="2000"/>
              <a:buFont typeface="Times New Roman"/>
              <a:buChar char="◆"/>
            </a:pPr>
            <a:r>
              <a:rPr lang="en-US" sz="2000">
                <a:latin typeface="Times New Roman"/>
                <a:ea typeface="Times New Roman"/>
                <a:cs typeface="Times New Roman"/>
                <a:sym typeface="Times New Roman"/>
              </a:rPr>
              <a:t>Crop Type</a:t>
            </a:r>
            <a:endParaRPr sz="2000">
              <a:latin typeface="Times New Roman"/>
              <a:ea typeface="Times New Roman"/>
              <a:cs typeface="Times New Roman"/>
              <a:sym typeface="Times New Roman"/>
            </a:endParaRPr>
          </a:p>
          <a:p>
            <a:pPr indent="-355600" lvl="1" marL="914400" rtl="0" algn="l">
              <a:lnSpc>
                <a:spcPct val="115000"/>
              </a:lnSpc>
              <a:spcBef>
                <a:spcPts val="0"/>
              </a:spcBef>
              <a:spcAft>
                <a:spcPts val="0"/>
              </a:spcAft>
              <a:buClr>
                <a:srgbClr val="000000"/>
              </a:buClr>
              <a:buSzPts val="2000"/>
              <a:buFont typeface="Times New Roman"/>
              <a:buChar char="◆"/>
            </a:pPr>
            <a:r>
              <a:rPr lang="en-US" sz="2000">
                <a:latin typeface="Times New Roman"/>
                <a:ea typeface="Times New Roman"/>
                <a:cs typeface="Times New Roman"/>
                <a:sym typeface="Times New Roman"/>
              </a:rPr>
              <a:t>Temperature</a:t>
            </a:r>
            <a:endParaRPr sz="2000">
              <a:latin typeface="Times New Roman"/>
              <a:ea typeface="Times New Roman"/>
              <a:cs typeface="Times New Roman"/>
              <a:sym typeface="Times New Roman"/>
            </a:endParaRPr>
          </a:p>
          <a:p>
            <a:pPr indent="-355600" lvl="1" marL="914400" rtl="0" algn="l">
              <a:lnSpc>
                <a:spcPct val="115000"/>
              </a:lnSpc>
              <a:spcBef>
                <a:spcPts val="0"/>
              </a:spcBef>
              <a:spcAft>
                <a:spcPts val="0"/>
              </a:spcAft>
              <a:buClr>
                <a:srgbClr val="000000"/>
              </a:buClr>
              <a:buSzPts val="2000"/>
              <a:buFont typeface="Times New Roman"/>
              <a:buChar char="◆"/>
            </a:pPr>
            <a:r>
              <a:rPr lang="en-US" sz="2000">
                <a:latin typeface="Times New Roman"/>
                <a:ea typeface="Times New Roman"/>
                <a:cs typeface="Times New Roman"/>
                <a:sym typeface="Times New Roman"/>
              </a:rPr>
              <a:t>Humidity</a:t>
            </a:r>
            <a:endParaRPr sz="2000">
              <a:latin typeface="Times New Roman"/>
              <a:ea typeface="Times New Roman"/>
              <a:cs typeface="Times New Roman"/>
              <a:sym typeface="Times New Roman"/>
            </a:endParaRPr>
          </a:p>
          <a:p>
            <a:pPr indent="-355600" lvl="0" marL="457200" rtl="0" algn="l">
              <a:spcBef>
                <a:spcPts val="1000"/>
              </a:spcBef>
              <a:spcAft>
                <a:spcPts val="0"/>
              </a:spcAft>
              <a:buClr>
                <a:srgbClr val="000000"/>
              </a:buClr>
              <a:buSzPts val="2000"/>
              <a:buFont typeface="Times New Roman"/>
              <a:buChar char="➔"/>
            </a:pPr>
            <a:r>
              <a:rPr lang="en-US" sz="2000">
                <a:latin typeface="Times New Roman"/>
                <a:ea typeface="Times New Roman"/>
                <a:cs typeface="Times New Roman"/>
                <a:sym typeface="Times New Roman"/>
              </a:rPr>
              <a:t>Target</a:t>
            </a:r>
            <a:endParaRPr sz="2000">
              <a:latin typeface="Times New Roman"/>
              <a:ea typeface="Times New Roman"/>
              <a:cs typeface="Times New Roman"/>
              <a:sym typeface="Times New Roman"/>
            </a:endParaRPr>
          </a:p>
          <a:p>
            <a:pPr indent="-355600" lvl="1" marL="914400" rtl="0" algn="l">
              <a:spcBef>
                <a:spcPts val="1000"/>
              </a:spcBef>
              <a:spcAft>
                <a:spcPts val="1000"/>
              </a:spcAft>
              <a:buClr>
                <a:srgbClr val="000000"/>
              </a:buClr>
              <a:buSzPts val="2000"/>
              <a:buFont typeface="Times New Roman"/>
              <a:buChar char="◆"/>
            </a:pPr>
            <a:r>
              <a:rPr lang="en-US" sz="2000">
                <a:latin typeface="Times New Roman"/>
                <a:ea typeface="Times New Roman"/>
                <a:cs typeface="Times New Roman"/>
                <a:sym typeface="Times New Roman"/>
              </a:rPr>
              <a:t>Fertilizer Name</a:t>
            </a:r>
            <a:endParaRPr sz="2000">
              <a:latin typeface="Times New Roman"/>
              <a:ea typeface="Times New Roman"/>
              <a:cs typeface="Times New Roman"/>
              <a:sym typeface="Times New Roman"/>
            </a:endParaRPr>
          </a:p>
        </p:txBody>
      </p:sp>
      <p:pic>
        <p:nvPicPr>
          <p:cNvPr descr="L1.png" id="209" name="Google Shape;209;gbc0017dadf_0_198"/>
          <p:cNvPicPr preferRelativeResize="0"/>
          <p:nvPr/>
        </p:nvPicPr>
        <p:blipFill rotWithShape="1">
          <a:blip r:embed="rId3">
            <a:alphaModFix/>
          </a:blip>
          <a:srcRect b="0" l="0" r="0" t="0"/>
          <a:stretch/>
        </p:blipFill>
        <p:spPr>
          <a:xfrm>
            <a:off x="7924630" y="0"/>
            <a:ext cx="1219370" cy="905001"/>
          </a:xfrm>
          <a:prstGeom prst="rect">
            <a:avLst/>
          </a:prstGeom>
          <a:noFill/>
          <a:ln>
            <a:noFill/>
          </a:ln>
        </p:spPr>
      </p:pic>
      <p:sp>
        <p:nvSpPr>
          <p:cNvPr id="210" name="Google Shape;210;gbc0017dadf_0_198"/>
          <p:cNvSpPr txBox="1"/>
          <p:nvPr>
            <p:ph idx="10" type="dt"/>
          </p:nvPr>
        </p:nvSpPr>
        <p:spPr>
          <a:xfrm>
            <a:off x="457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sz="1000"/>
              <a:t>1/27/2021</a:t>
            </a:r>
            <a:endParaRPr sz="1000"/>
          </a:p>
        </p:txBody>
      </p:sp>
      <p:sp>
        <p:nvSpPr>
          <p:cNvPr id="211" name="Google Shape;211;gbc0017dadf_0_198"/>
          <p:cNvSpPr txBox="1"/>
          <p:nvPr>
            <p:ph idx="11" type="ftr"/>
          </p:nvPr>
        </p:nvSpPr>
        <p:spPr>
          <a:xfrm>
            <a:off x="3124200" y="6356350"/>
            <a:ext cx="23907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SRI SAI RAM ENGINEERING COLLEGE / CSE / III A</a:t>
            </a:r>
            <a:endParaRPr/>
          </a:p>
        </p:txBody>
      </p:sp>
      <p:sp>
        <p:nvSpPr>
          <p:cNvPr id="212" name="Google Shape;212;gbc0017dadf_0_198"/>
          <p:cNvSpPr txBox="1"/>
          <p:nvPr>
            <p:ph idx="12" type="sldNum"/>
          </p:nvPr>
        </p:nvSpPr>
        <p:spPr>
          <a:xfrm>
            <a:off x="6553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sz="1000"/>
              <a:t>‹#›</a:t>
            </a:fld>
            <a:endParaRPr sz="10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pic>
        <p:nvPicPr>
          <p:cNvPr id="218" name="Google Shape;218;gbbbea81942_0_0"/>
          <p:cNvPicPr preferRelativeResize="0"/>
          <p:nvPr/>
        </p:nvPicPr>
        <p:blipFill rotWithShape="1">
          <a:blip r:embed="rId3">
            <a:alphaModFix/>
          </a:blip>
          <a:srcRect b="0" l="0" r="0" t="0"/>
          <a:stretch/>
        </p:blipFill>
        <p:spPr>
          <a:xfrm>
            <a:off x="0" y="1179025"/>
            <a:ext cx="9144000" cy="5683750"/>
          </a:xfrm>
          <a:prstGeom prst="rect">
            <a:avLst/>
          </a:prstGeom>
          <a:noFill/>
          <a:ln>
            <a:noFill/>
          </a:ln>
        </p:spPr>
      </p:pic>
      <p:sp>
        <p:nvSpPr>
          <p:cNvPr id="219" name="Google Shape;219;gbbbea81942_0_0"/>
          <p:cNvSpPr txBox="1"/>
          <p:nvPr>
            <p:ph idx="10" type="dt"/>
          </p:nvPr>
        </p:nvSpPr>
        <p:spPr>
          <a:xfrm>
            <a:off x="457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sz="1000"/>
              <a:t>1/27/2021</a:t>
            </a:r>
            <a:endParaRPr sz="1000"/>
          </a:p>
        </p:txBody>
      </p:sp>
      <p:sp>
        <p:nvSpPr>
          <p:cNvPr id="220" name="Google Shape;220;gbbbea81942_0_0"/>
          <p:cNvSpPr txBox="1"/>
          <p:nvPr>
            <p:ph idx="11" type="ftr"/>
          </p:nvPr>
        </p:nvSpPr>
        <p:spPr>
          <a:xfrm>
            <a:off x="3810000" y="6356350"/>
            <a:ext cx="23907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SRI SAI RAM ENGINEERING COLLEGE / CSE / III A</a:t>
            </a:r>
            <a:endParaRPr/>
          </a:p>
        </p:txBody>
      </p:sp>
      <p:sp>
        <p:nvSpPr>
          <p:cNvPr id="221" name="Google Shape;221;gbbbea81942_0_0"/>
          <p:cNvSpPr txBox="1"/>
          <p:nvPr>
            <p:ph idx="12" type="sldNum"/>
          </p:nvPr>
        </p:nvSpPr>
        <p:spPr>
          <a:xfrm>
            <a:off x="6553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sz="1000"/>
              <a:t>‹#›</a:t>
            </a:fld>
            <a:endParaRPr sz="1000"/>
          </a:p>
        </p:txBody>
      </p:sp>
      <p:pic>
        <p:nvPicPr>
          <p:cNvPr descr="L1.png" id="222" name="Google Shape;222;gbbbea81942_0_0"/>
          <p:cNvPicPr preferRelativeResize="0"/>
          <p:nvPr/>
        </p:nvPicPr>
        <p:blipFill rotWithShape="1">
          <a:blip r:embed="rId4">
            <a:alphaModFix/>
          </a:blip>
          <a:srcRect b="0" l="0" r="0" t="0"/>
          <a:stretch/>
        </p:blipFill>
        <p:spPr>
          <a:xfrm>
            <a:off x="7924630" y="0"/>
            <a:ext cx="1219370" cy="905001"/>
          </a:xfrm>
          <a:prstGeom prst="rect">
            <a:avLst/>
          </a:prstGeom>
          <a:noFill/>
          <a:ln>
            <a:noFill/>
          </a:ln>
        </p:spPr>
      </p:pic>
      <p:sp>
        <p:nvSpPr>
          <p:cNvPr id="223" name="Google Shape;223;gbbbea81942_0_0"/>
          <p:cNvSpPr txBox="1"/>
          <p:nvPr/>
        </p:nvSpPr>
        <p:spPr>
          <a:xfrm>
            <a:off x="594550" y="482500"/>
            <a:ext cx="7730100" cy="9141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b="1" lang="en-US" sz="2400">
                <a:latin typeface="Montserrat"/>
                <a:ea typeface="Montserrat"/>
                <a:cs typeface="Montserrat"/>
                <a:sym typeface="Montserrat"/>
              </a:rPr>
              <a:t>CROP RECOMMENDATION FLOW DIAGRAM</a:t>
            </a:r>
            <a:endParaRPr b="1" sz="2400">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gbc0017dadf_0_208"/>
          <p:cNvSpPr txBox="1"/>
          <p:nvPr/>
        </p:nvSpPr>
        <p:spPr>
          <a:xfrm>
            <a:off x="703950" y="415425"/>
            <a:ext cx="7275000" cy="9141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b="1" lang="en-US" sz="2300">
                <a:latin typeface="Montserrat"/>
                <a:ea typeface="Montserrat"/>
                <a:cs typeface="Montserrat"/>
                <a:sym typeface="Montserrat"/>
              </a:rPr>
              <a:t>CROP - WEED DETECTION</a:t>
            </a:r>
            <a:endParaRPr b="1" sz="2300">
              <a:latin typeface="Montserrat"/>
              <a:ea typeface="Montserrat"/>
              <a:cs typeface="Montserrat"/>
              <a:sym typeface="Montserrat"/>
            </a:endParaRPr>
          </a:p>
        </p:txBody>
      </p:sp>
      <p:sp>
        <p:nvSpPr>
          <p:cNvPr id="230" name="Google Shape;230;gbc0017dadf_0_208"/>
          <p:cNvSpPr txBox="1"/>
          <p:nvPr/>
        </p:nvSpPr>
        <p:spPr>
          <a:xfrm>
            <a:off x="703950" y="1453475"/>
            <a:ext cx="7982700" cy="4381800"/>
          </a:xfrm>
          <a:prstGeom prst="rect">
            <a:avLst/>
          </a:prstGeom>
          <a:noFill/>
          <a:ln>
            <a:noFill/>
          </a:ln>
        </p:spPr>
        <p:txBody>
          <a:bodyPr anchorCtr="0" anchor="t" bIns="91425" lIns="91425" spcFirstLastPara="1" rIns="91425" wrap="square" tIns="91425">
            <a:noAutofit/>
          </a:bodyPr>
          <a:lstStyle/>
          <a:p>
            <a:pPr indent="-368300" lvl="0" marL="457200" rtl="0" algn="l">
              <a:lnSpc>
                <a:spcPct val="115000"/>
              </a:lnSpc>
              <a:spcBef>
                <a:spcPts val="0"/>
              </a:spcBef>
              <a:spcAft>
                <a:spcPts val="0"/>
              </a:spcAft>
              <a:buSzPts val="2200"/>
              <a:buFont typeface="Times New Roman"/>
              <a:buChar char="❖"/>
            </a:pPr>
            <a:r>
              <a:rPr lang="en-US" sz="2200">
                <a:latin typeface="Times New Roman"/>
                <a:ea typeface="Times New Roman"/>
                <a:cs typeface="Times New Roman"/>
                <a:sym typeface="Times New Roman"/>
              </a:rPr>
              <a:t>This project also includes weed detection which is present in crops, which is very much helpful for farmers in boosting their annual production. </a:t>
            </a:r>
            <a:endParaRPr sz="2200">
              <a:latin typeface="Times New Roman"/>
              <a:ea typeface="Times New Roman"/>
              <a:cs typeface="Times New Roman"/>
              <a:sym typeface="Times New Roman"/>
            </a:endParaRPr>
          </a:p>
          <a:p>
            <a:pPr indent="-368300" lvl="0" marL="457200" rtl="0" algn="l">
              <a:lnSpc>
                <a:spcPct val="115000"/>
              </a:lnSpc>
              <a:spcBef>
                <a:spcPts val="0"/>
              </a:spcBef>
              <a:spcAft>
                <a:spcPts val="0"/>
              </a:spcAft>
              <a:buSzPts val="2200"/>
              <a:buFont typeface="Times New Roman"/>
              <a:buChar char="❖"/>
            </a:pPr>
            <a:r>
              <a:rPr lang="en-US" sz="2200">
                <a:latin typeface="Times New Roman"/>
                <a:ea typeface="Times New Roman"/>
                <a:cs typeface="Times New Roman"/>
                <a:sym typeface="Times New Roman"/>
              </a:rPr>
              <a:t>It has focused on the creation of an image-processing algorithm to detect the existence of weeds in a specific site of crops. </a:t>
            </a:r>
            <a:endParaRPr sz="2200">
              <a:latin typeface="Times New Roman"/>
              <a:ea typeface="Times New Roman"/>
              <a:cs typeface="Times New Roman"/>
              <a:sym typeface="Times New Roman"/>
            </a:endParaRPr>
          </a:p>
          <a:p>
            <a:pPr indent="-368300" lvl="0" marL="457200" rtl="0" algn="l">
              <a:lnSpc>
                <a:spcPct val="115000"/>
              </a:lnSpc>
              <a:spcBef>
                <a:spcPts val="0"/>
              </a:spcBef>
              <a:spcAft>
                <a:spcPts val="0"/>
              </a:spcAft>
              <a:buSzPts val="2200"/>
              <a:buFont typeface="Times New Roman"/>
              <a:buChar char="❖"/>
            </a:pPr>
            <a:r>
              <a:rPr lang="en-US" sz="2200">
                <a:latin typeface="Times New Roman"/>
                <a:ea typeface="Times New Roman"/>
                <a:cs typeface="Times New Roman"/>
                <a:sym typeface="Times New Roman"/>
              </a:rPr>
              <a:t>Finally, a labeling of objects has been made in the image so that weed detection can be done using a threshold based on the area of detection.</a:t>
            </a:r>
            <a:endParaRPr sz="2200">
              <a:latin typeface="Times New Roman"/>
              <a:ea typeface="Times New Roman"/>
              <a:cs typeface="Times New Roman"/>
              <a:sym typeface="Times New Roman"/>
            </a:endParaRPr>
          </a:p>
          <a:p>
            <a:pPr indent="-368300" lvl="0" marL="457200" rtl="0" algn="l">
              <a:lnSpc>
                <a:spcPct val="115000"/>
              </a:lnSpc>
              <a:spcBef>
                <a:spcPts val="0"/>
              </a:spcBef>
              <a:spcAft>
                <a:spcPts val="0"/>
              </a:spcAft>
              <a:buSzPts val="2200"/>
              <a:buFont typeface="Times New Roman"/>
              <a:buChar char="❖"/>
            </a:pPr>
            <a:r>
              <a:rPr lang="en-US" sz="2200">
                <a:latin typeface="Times New Roman"/>
                <a:ea typeface="Times New Roman"/>
                <a:cs typeface="Times New Roman"/>
                <a:sym typeface="Times New Roman"/>
              </a:rPr>
              <a:t>In addition, it increases the performance of operational processes in crop management, reducing the time spent searching for weeds throughout a plot of land.</a:t>
            </a:r>
            <a:endParaRPr sz="2200">
              <a:latin typeface="Times New Roman"/>
              <a:ea typeface="Times New Roman"/>
              <a:cs typeface="Times New Roman"/>
              <a:sym typeface="Times New Roman"/>
            </a:endParaRPr>
          </a:p>
        </p:txBody>
      </p:sp>
      <p:pic>
        <p:nvPicPr>
          <p:cNvPr descr="L1.png" id="231" name="Google Shape;231;gbc0017dadf_0_208"/>
          <p:cNvPicPr preferRelativeResize="0"/>
          <p:nvPr/>
        </p:nvPicPr>
        <p:blipFill rotWithShape="1">
          <a:blip r:embed="rId3">
            <a:alphaModFix/>
          </a:blip>
          <a:srcRect b="0" l="0" r="0" t="0"/>
          <a:stretch/>
        </p:blipFill>
        <p:spPr>
          <a:xfrm>
            <a:off x="7924630" y="0"/>
            <a:ext cx="1219370" cy="905001"/>
          </a:xfrm>
          <a:prstGeom prst="rect">
            <a:avLst/>
          </a:prstGeom>
          <a:noFill/>
          <a:ln>
            <a:noFill/>
          </a:ln>
        </p:spPr>
      </p:pic>
      <p:sp>
        <p:nvSpPr>
          <p:cNvPr id="232" name="Google Shape;232;gbc0017dadf_0_208"/>
          <p:cNvSpPr txBox="1"/>
          <p:nvPr>
            <p:ph idx="10" type="dt"/>
          </p:nvPr>
        </p:nvSpPr>
        <p:spPr>
          <a:xfrm>
            <a:off x="457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sz="1000"/>
              <a:t>1/27/2021</a:t>
            </a:r>
            <a:endParaRPr sz="1000"/>
          </a:p>
        </p:txBody>
      </p:sp>
      <p:sp>
        <p:nvSpPr>
          <p:cNvPr id="233" name="Google Shape;233;gbc0017dadf_0_208"/>
          <p:cNvSpPr txBox="1"/>
          <p:nvPr>
            <p:ph idx="11" type="ftr"/>
          </p:nvPr>
        </p:nvSpPr>
        <p:spPr>
          <a:xfrm>
            <a:off x="3124200" y="6356350"/>
            <a:ext cx="23907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SRI SAI RAM ENGINEERING COLLEGE / CSE / III A</a:t>
            </a:r>
            <a:endParaRPr/>
          </a:p>
        </p:txBody>
      </p:sp>
      <p:sp>
        <p:nvSpPr>
          <p:cNvPr id="234" name="Google Shape;234;gbc0017dadf_0_208"/>
          <p:cNvSpPr txBox="1"/>
          <p:nvPr>
            <p:ph idx="12" type="sldNum"/>
          </p:nvPr>
        </p:nvSpPr>
        <p:spPr>
          <a:xfrm>
            <a:off x="6553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sz="1000"/>
              <a:t>‹#›</a:t>
            </a:fld>
            <a:endParaRPr sz="1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gbc0017dadf_0_221"/>
          <p:cNvSpPr txBox="1"/>
          <p:nvPr/>
        </p:nvSpPr>
        <p:spPr>
          <a:xfrm>
            <a:off x="1006200" y="393750"/>
            <a:ext cx="7452000" cy="6165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r>
              <a:rPr b="1" lang="en-US" sz="2400">
                <a:latin typeface="Montserrat"/>
                <a:ea typeface="Montserrat"/>
                <a:cs typeface="Montserrat"/>
                <a:sym typeface="Montserrat"/>
              </a:rPr>
              <a:t>CROP - WEED DETECTION</a:t>
            </a:r>
            <a:endParaRPr b="1" sz="2400">
              <a:latin typeface="Montserrat"/>
              <a:ea typeface="Montserrat"/>
              <a:cs typeface="Montserrat"/>
              <a:sym typeface="Montserrat"/>
            </a:endParaRPr>
          </a:p>
        </p:txBody>
      </p:sp>
      <p:pic>
        <p:nvPicPr>
          <p:cNvPr id="241" name="Google Shape;241;gbc0017dadf_0_221"/>
          <p:cNvPicPr preferRelativeResize="0"/>
          <p:nvPr/>
        </p:nvPicPr>
        <p:blipFill>
          <a:blip r:embed="rId3">
            <a:alphaModFix/>
          </a:blip>
          <a:stretch>
            <a:fillRect/>
          </a:stretch>
        </p:blipFill>
        <p:spPr>
          <a:xfrm>
            <a:off x="334424" y="1357324"/>
            <a:ext cx="4106500" cy="4294875"/>
          </a:xfrm>
          <a:prstGeom prst="rect">
            <a:avLst/>
          </a:prstGeom>
          <a:noFill/>
          <a:ln>
            <a:noFill/>
          </a:ln>
        </p:spPr>
      </p:pic>
      <p:pic>
        <p:nvPicPr>
          <p:cNvPr id="242" name="Google Shape;242;gbc0017dadf_0_221"/>
          <p:cNvPicPr preferRelativeResize="0"/>
          <p:nvPr/>
        </p:nvPicPr>
        <p:blipFill>
          <a:blip r:embed="rId4">
            <a:alphaModFix/>
          </a:blip>
          <a:stretch>
            <a:fillRect/>
          </a:stretch>
        </p:blipFill>
        <p:spPr>
          <a:xfrm>
            <a:off x="4735550" y="1168625"/>
            <a:ext cx="4256050" cy="4646400"/>
          </a:xfrm>
          <a:prstGeom prst="rect">
            <a:avLst/>
          </a:prstGeom>
          <a:noFill/>
          <a:ln>
            <a:noFill/>
          </a:ln>
        </p:spPr>
      </p:pic>
      <p:pic>
        <p:nvPicPr>
          <p:cNvPr descr="L1.png" id="243" name="Google Shape;243;gbc0017dadf_0_221"/>
          <p:cNvPicPr preferRelativeResize="0"/>
          <p:nvPr/>
        </p:nvPicPr>
        <p:blipFill rotWithShape="1">
          <a:blip r:embed="rId5">
            <a:alphaModFix/>
          </a:blip>
          <a:srcRect b="0" l="0" r="0" t="0"/>
          <a:stretch/>
        </p:blipFill>
        <p:spPr>
          <a:xfrm>
            <a:off x="7924630" y="0"/>
            <a:ext cx="1219370" cy="905001"/>
          </a:xfrm>
          <a:prstGeom prst="rect">
            <a:avLst/>
          </a:prstGeom>
          <a:noFill/>
          <a:ln>
            <a:noFill/>
          </a:ln>
        </p:spPr>
      </p:pic>
      <p:sp>
        <p:nvSpPr>
          <p:cNvPr id="244" name="Google Shape;244;gbc0017dadf_0_221"/>
          <p:cNvSpPr txBox="1"/>
          <p:nvPr>
            <p:ph idx="10" type="dt"/>
          </p:nvPr>
        </p:nvSpPr>
        <p:spPr>
          <a:xfrm>
            <a:off x="457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sz="1000"/>
              <a:t>1/27/2021</a:t>
            </a:r>
            <a:endParaRPr sz="1000"/>
          </a:p>
        </p:txBody>
      </p:sp>
      <p:sp>
        <p:nvSpPr>
          <p:cNvPr id="245" name="Google Shape;245;gbc0017dadf_0_221"/>
          <p:cNvSpPr txBox="1"/>
          <p:nvPr>
            <p:ph idx="11" type="ftr"/>
          </p:nvPr>
        </p:nvSpPr>
        <p:spPr>
          <a:xfrm>
            <a:off x="3124200" y="6356350"/>
            <a:ext cx="23907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SRI SAI RAM ENGINEERING COLLEGE / CSE / III A</a:t>
            </a:r>
            <a:endParaRPr/>
          </a:p>
        </p:txBody>
      </p:sp>
      <p:sp>
        <p:nvSpPr>
          <p:cNvPr id="246" name="Google Shape;246;gbc0017dadf_0_221"/>
          <p:cNvSpPr txBox="1"/>
          <p:nvPr>
            <p:ph idx="12" type="sldNum"/>
          </p:nvPr>
        </p:nvSpPr>
        <p:spPr>
          <a:xfrm>
            <a:off x="6553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sz="1000"/>
              <a:t>‹#›</a:t>
            </a:fld>
            <a:endParaRPr sz="1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gbc0017dadf_0_231"/>
          <p:cNvSpPr txBox="1"/>
          <p:nvPr/>
        </p:nvSpPr>
        <p:spPr>
          <a:xfrm>
            <a:off x="1204663" y="430550"/>
            <a:ext cx="7038900" cy="9141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r>
              <a:rPr b="1" lang="en-US" sz="2400">
                <a:latin typeface="Montserrat"/>
                <a:ea typeface="Montserrat"/>
                <a:cs typeface="Montserrat"/>
                <a:sym typeface="Montserrat"/>
              </a:rPr>
              <a:t>CROP - WEED CLASSIFICATION</a:t>
            </a:r>
            <a:endParaRPr b="1" sz="2400">
              <a:latin typeface="Montserrat"/>
              <a:ea typeface="Montserrat"/>
              <a:cs typeface="Montserrat"/>
              <a:sym typeface="Montserrat"/>
            </a:endParaRPr>
          </a:p>
        </p:txBody>
      </p:sp>
      <p:pic>
        <p:nvPicPr>
          <p:cNvPr id="253" name="Google Shape;253;gbc0017dadf_0_231"/>
          <p:cNvPicPr preferRelativeResize="0"/>
          <p:nvPr/>
        </p:nvPicPr>
        <p:blipFill rotWithShape="1">
          <a:blip r:embed="rId3">
            <a:alphaModFix/>
          </a:blip>
          <a:srcRect b="3539" l="2525" r="3250" t="3790"/>
          <a:stretch/>
        </p:blipFill>
        <p:spPr>
          <a:xfrm>
            <a:off x="1297500" y="1679950"/>
            <a:ext cx="6700825" cy="3820725"/>
          </a:xfrm>
          <a:prstGeom prst="rect">
            <a:avLst/>
          </a:prstGeom>
          <a:noFill/>
          <a:ln>
            <a:noFill/>
          </a:ln>
        </p:spPr>
      </p:pic>
      <p:pic>
        <p:nvPicPr>
          <p:cNvPr descr="L1.png" id="254" name="Google Shape;254;gbc0017dadf_0_231"/>
          <p:cNvPicPr preferRelativeResize="0"/>
          <p:nvPr/>
        </p:nvPicPr>
        <p:blipFill rotWithShape="1">
          <a:blip r:embed="rId4">
            <a:alphaModFix/>
          </a:blip>
          <a:srcRect b="0" l="0" r="0" t="0"/>
          <a:stretch/>
        </p:blipFill>
        <p:spPr>
          <a:xfrm>
            <a:off x="7924630" y="0"/>
            <a:ext cx="1219370" cy="905001"/>
          </a:xfrm>
          <a:prstGeom prst="rect">
            <a:avLst/>
          </a:prstGeom>
          <a:noFill/>
          <a:ln>
            <a:noFill/>
          </a:ln>
        </p:spPr>
      </p:pic>
      <p:sp>
        <p:nvSpPr>
          <p:cNvPr id="255" name="Google Shape;255;gbc0017dadf_0_231"/>
          <p:cNvSpPr txBox="1"/>
          <p:nvPr>
            <p:ph idx="10" type="dt"/>
          </p:nvPr>
        </p:nvSpPr>
        <p:spPr>
          <a:xfrm>
            <a:off x="457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sz="1000"/>
              <a:t>1/27/2021</a:t>
            </a:r>
            <a:endParaRPr sz="1000"/>
          </a:p>
        </p:txBody>
      </p:sp>
      <p:sp>
        <p:nvSpPr>
          <p:cNvPr id="256" name="Google Shape;256;gbc0017dadf_0_231"/>
          <p:cNvSpPr txBox="1"/>
          <p:nvPr>
            <p:ph idx="11" type="ftr"/>
          </p:nvPr>
        </p:nvSpPr>
        <p:spPr>
          <a:xfrm>
            <a:off x="3124200" y="6356350"/>
            <a:ext cx="23907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SRI SAI RAM ENGINEERING COLLEGE / CSE / III A</a:t>
            </a:r>
            <a:endParaRPr/>
          </a:p>
        </p:txBody>
      </p:sp>
      <p:sp>
        <p:nvSpPr>
          <p:cNvPr id="257" name="Google Shape;257;gbc0017dadf_0_231"/>
          <p:cNvSpPr txBox="1"/>
          <p:nvPr>
            <p:ph idx="12" type="sldNum"/>
          </p:nvPr>
        </p:nvSpPr>
        <p:spPr>
          <a:xfrm>
            <a:off x="6553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sz="1000"/>
              <a:t>‹#›</a:t>
            </a:fld>
            <a:endParaRPr sz="10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gbc0017dadf_0_241"/>
          <p:cNvSpPr txBox="1"/>
          <p:nvPr/>
        </p:nvSpPr>
        <p:spPr>
          <a:xfrm>
            <a:off x="992700" y="393750"/>
            <a:ext cx="7038900" cy="6303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b="1" lang="en-US" sz="2400">
                <a:latin typeface="Montserrat"/>
                <a:ea typeface="Montserrat"/>
                <a:cs typeface="Montserrat"/>
                <a:sym typeface="Montserrat"/>
              </a:rPr>
              <a:t>CROP YIELD / PRODUCTION</a:t>
            </a:r>
            <a:endParaRPr b="1" sz="2400">
              <a:latin typeface="Montserrat"/>
              <a:ea typeface="Montserrat"/>
              <a:cs typeface="Montserrat"/>
              <a:sym typeface="Montserrat"/>
            </a:endParaRPr>
          </a:p>
        </p:txBody>
      </p:sp>
      <p:sp>
        <p:nvSpPr>
          <p:cNvPr id="264" name="Google Shape;264;gbc0017dadf_0_241"/>
          <p:cNvSpPr txBox="1"/>
          <p:nvPr/>
        </p:nvSpPr>
        <p:spPr>
          <a:xfrm>
            <a:off x="992700" y="1100250"/>
            <a:ext cx="7746600" cy="2000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sz="22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2200">
                <a:latin typeface="Times New Roman"/>
                <a:ea typeface="Times New Roman"/>
                <a:cs typeface="Times New Roman"/>
                <a:sym typeface="Times New Roman"/>
              </a:rPr>
              <a:t>In this project, we also predict the amount of crop that the farmer can cultivate, this prediction is based on the farmer’s location, seasonal changes, crop type and the amount of area used for cultivation. So based on this the farmer can decide whether to go ahead with the chosen crop or to choose a different crop.</a:t>
            </a:r>
            <a:endParaRPr sz="2200">
              <a:latin typeface="Times New Roman"/>
              <a:ea typeface="Times New Roman"/>
              <a:cs typeface="Times New Roman"/>
              <a:sym typeface="Times New Roman"/>
            </a:endParaRPr>
          </a:p>
          <a:p>
            <a:pPr indent="0" lvl="0" marL="0" rtl="0" algn="l">
              <a:lnSpc>
                <a:spcPct val="115000"/>
              </a:lnSpc>
              <a:spcBef>
                <a:spcPts val="0"/>
              </a:spcBef>
              <a:spcAft>
                <a:spcPts val="1200"/>
              </a:spcAft>
              <a:buNone/>
            </a:pPr>
            <a:r>
              <a:t/>
            </a:r>
            <a:endParaRPr sz="1800">
              <a:solidFill>
                <a:srgbClr val="FFFFFF"/>
              </a:solidFill>
              <a:latin typeface="Times New Roman"/>
              <a:ea typeface="Times New Roman"/>
              <a:cs typeface="Times New Roman"/>
              <a:sym typeface="Times New Roman"/>
            </a:endParaRPr>
          </a:p>
        </p:txBody>
      </p:sp>
      <p:pic>
        <p:nvPicPr>
          <p:cNvPr id="265" name="Google Shape;265;gbc0017dadf_0_241"/>
          <p:cNvPicPr preferRelativeResize="0"/>
          <p:nvPr/>
        </p:nvPicPr>
        <p:blipFill>
          <a:blip r:embed="rId3">
            <a:alphaModFix/>
          </a:blip>
          <a:stretch>
            <a:fillRect/>
          </a:stretch>
        </p:blipFill>
        <p:spPr>
          <a:xfrm>
            <a:off x="2104925" y="3528950"/>
            <a:ext cx="5424048" cy="2471826"/>
          </a:xfrm>
          <a:prstGeom prst="rect">
            <a:avLst/>
          </a:prstGeom>
          <a:noFill/>
          <a:ln>
            <a:noFill/>
          </a:ln>
          <a:effectLst>
            <a:outerShdw blurRad="57150" rotWithShape="0" algn="bl" dir="5400000" dist="19050">
              <a:srgbClr val="000000">
                <a:alpha val="50000"/>
              </a:srgbClr>
            </a:outerShdw>
          </a:effectLst>
        </p:spPr>
      </p:pic>
      <p:pic>
        <p:nvPicPr>
          <p:cNvPr descr="L1.png" id="266" name="Google Shape;266;gbc0017dadf_0_241"/>
          <p:cNvPicPr preferRelativeResize="0"/>
          <p:nvPr/>
        </p:nvPicPr>
        <p:blipFill rotWithShape="1">
          <a:blip r:embed="rId4">
            <a:alphaModFix/>
          </a:blip>
          <a:srcRect b="0" l="0" r="0" t="0"/>
          <a:stretch/>
        </p:blipFill>
        <p:spPr>
          <a:xfrm>
            <a:off x="7924630" y="0"/>
            <a:ext cx="1219370" cy="905001"/>
          </a:xfrm>
          <a:prstGeom prst="rect">
            <a:avLst/>
          </a:prstGeom>
          <a:noFill/>
          <a:ln>
            <a:noFill/>
          </a:ln>
        </p:spPr>
      </p:pic>
      <p:sp>
        <p:nvSpPr>
          <p:cNvPr id="267" name="Google Shape;267;gbc0017dadf_0_241"/>
          <p:cNvSpPr txBox="1"/>
          <p:nvPr>
            <p:ph idx="10" type="dt"/>
          </p:nvPr>
        </p:nvSpPr>
        <p:spPr>
          <a:xfrm>
            <a:off x="457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sz="1000"/>
              <a:t>1/27/2021</a:t>
            </a:r>
            <a:endParaRPr sz="1000"/>
          </a:p>
        </p:txBody>
      </p:sp>
      <p:sp>
        <p:nvSpPr>
          <p:cNvPr id="268" name="Google Shape;268;gbc0017dadf_0_241"/>
          <p:cNvSpPr txBox="1"/>
          <p:nvPr>
            <p:ph idx="11" type="ftr"/>
          </p:nvPr>
        </p:nvSpPr>
        <p:spPr>
          <a:xfrm>
            <a:off x="3124200" y="6356350"/>
            <a:ext cx="23907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SRI SAI RAM ENGINEERING COLLEGE / CSE / III A</a:t>
            </a:r>
            <a:endParaRPr/>
          </a:p>
        </p:txBody>
      </p:sp>
      <p:sp>
        <p:nvSpPr>
          <p:cNvPr id="269" name="Google Shape;269;gbc0017dadf_0_241"/>
          <p:cNvSpPr txBox="1"/>
          <p:nvPr>
            <p:ph idx="12" type="sldNum"/>
          </p:nvPr>
        </p:nvSpPr>
        <p:spPr>
          <a:xfrm>
            <a:off x="6553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sz="1000"/>
              <a:t>‹#›</a:t>
            </a:fld>
            <a:endParaRPr sz="10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pic>
        <p:nvPicPr>
          <p:cNvPr descr="L1.png" id="274" name="Google Shape;274;p7"/>
          <p:cNvPicPr preferRelativeResize="0"/>
          <p:nvPr/>
        </p:nvPicPr>
        <p:blipFill rotWithShape="1">
          <a:blip r:embed="rId3">
            <a:alphaModFix/>
          </a:blip>
          <a:srcRect b="0" l="0" r="0" t="0"/>
          <a:stretch/>
        </p:blipFill>
        <p:spPr>
          <a:xfrm>
            <a:off x="7924630" y="0"/>
            <a:ext cx="1219370" cy="905001"/>
          </a:xfrm>
          <a:prstGeom prst="rect">
            <a:avLst/>
          </a:prstGeom>
          <a:noFill/>
          <a:ln>
            <a:noFill/>
          </a:ln>
        </p:spPr>
      </p:pic>
      <p:sp>
        <p:nvSpPr>
          <p:cNvPr id="275" name="Google Shape;275;p7"/>
          <p:cNvSpPr txBox="1"/>
          <p:nvPr>
            <p:ph type="title"/>
          </p:nvPr>
        </p:nvSpPr>
        <p:spPr>
          <a:xfrm>
            <a:off x="304800" y="381000"/>
            <a:ext cx="8229600" cy="10365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3600"/>
              <a:buFont typeface="Arial"/>
              <a:buNone/>
            </a:pPr>
            <a:br>
              <a:rPr lang="en-US" sz="3950">
                <a:latin typeface="Times New Roman"/>
                <a:ea typeface="Times New Roman"/>
                <a:cs typeface="Times New Roman"/>
                <a:sym typeface="Times New Roman"/>
              </a:rPr>
            </a:br>
            <a:r>
              <a:rPr lang="en-US" sz="3950">
                <a:latin typeface="Times New Roman"/>
                <a:ea typeface="Times New Roman"/>
                <a:cs typeface="Times New Roman"/>
                <a:sym typeface="Times New Roman"/>
              </a:rPr>
              <a:t>Overview of the project with block diagram / Flow diagram</a:t>
            </a:r>
            <a:br>
              <a:rPr lang="en-US" sz="3950">
                <a:latin typeface="Times New Roman"/>
                <a:ea typeface="Times New Roman"/>
                <a:cs typeface="Times New Roman"/>
                <a:sym typeface="Times New Roman"/>
              </a:rPr>
            </a:br>
            <a:endParaRPr sz="3950">
              <a:latin typeface="Times New Roman"/>
              <a:ea typeface="Times New Roman"/>
              <a:cs typeface="Times New Roman"/>
              <a:sym typeface="Times New Roman"/>
            </a:endParaRPr>
          </a:p>
        </p:txBody>
      </p:sp>
      <p:sp>
        <p:nvSpPr>
          <p:cNvPr id="276" name="Google Shape;276;p7"/>
          <p:cNvSpPr txBox="1"/>
          <p:nvPr>
            <p:ph idx="10" type="dt"/>
          </p:nvPr>
        </p:nvSpPr>
        <p:spPr>
          <a:xfrm>
            <a:off x="457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sz="1000"/>
              <a:t>1/27/2021</a:t>
            </a:r>
            <a:endParaRPr sz="1000"/>
          </a:p>
        </p:txBody>
      </p:sp>
      <p:sp>
        <p:nvSpPr>
          <p:cNvPr id="277" name="Google Shape;277;p7"/>
          <p:cNvSpPr txBox="1"/>
          <p:nvPr>
            <p:ph idx="11" type="ftr"/>
          </p:nvPr>
        </p:nvSpPr>
        <p:spPr>
          <a:xfrm>
            <a:off x="3124200" y="6356350"/>
            <a:ext cx="23907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SRI SAI RAM ENGINEERING COLLEGE / CSE / III A</a:t>
            </a:r>
            <a:endParaRPr/>
          </a:p>
        </p:txBody>
      </p:sp>
      <p:sp>
        <p:nvSpPr>
          <p:cNvPr id="278" name="Google Shape;278;p7"/>
          <p:cNvSpPr txBox="1"/>
          <p:nvPr>
            <p:ph idx="12" type="sldNum"/>
          </p:nvPr>
        </p:nvSpPr>
        <p:spPr>
          <a:xfrm>
            <a:off x="6553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sz="1000"/>
              <a:t>‹#›</a:t>
            </a:fld>
            <a:endParaRPr sz="1000"/>
          </a:p>
        </p:txBody>
      </p:sp>
      <p:pic>
        <p:nvPicPr>
          <p:cNvPr id="279" name="Google Shape;279;p7"/>
          <p:cNvPicPr preferRelativeResize="0"/>
          <p:nvPr/>
        </p:nvPicPr>
        <p:blipFill rotWithShape="1">
          <a:blip r:embed="rId4">
            <a:alphaModFix/>
          </a:blip>
          <a:srcRect b="0" l="7624" r="8770" t="0"/>
          <a:stretch/>
        </p:blipFill>
        <p:spPr>
          <a:xfrm>
            <a:off x="0" y="1525900"/>
            <a:ext cx="9144002" cy="53321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pic>
        <p:nvPicPr>
          <p:cNvPr descr="L1.png" id="284" name="Google Shape;284;p8"/>
          <p:cNvPicPr preferRelativeResize="0"/>
          <p:nvPr/>
        </p:nvPicPr>
        <p:blipFill rotWithShape="1">
          <a:blip r:embed="rId3">
            <a:alphaModFix/>
          </a:blip>
          <a:srcRect b="0" l="0" r="0" t="0"/>
          <a:stretch/>
        </p:blipFill>
        <p:spPr>
          <a:xfrm>
            <a:off x="7924630" y="0"/>
            <a:ext cx="1219370" cy="905001"/>
          </a:xfrm>
          <a:prstGeom prst="rect">
            <a:avLst/>
          </a:prstGeom>
          <a:noFill/>
          <a:ln>
            <a:noFill/>
          </a:ln>
        </p:spPr>
      </p:pic>
      <p:sp>
        <p:nvSpPr>
          <p:cNvPr id="285" name="Google Shape;285;p8"/>
          <p:cNvSpPr txBox="1"/>
          <p:nvPr>
            <p:ph type="title"/>
          </p:nvPr>
        </p:nvSpPr>
        <p:spPr>
          <a:xfrm>
            <a:off x="4275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None/>
            </a:pPr>
            <a:r>
              <a:rPr lang="en-US" sz="3950">
                <a:latin typeface="Times New Roman"/>
                <a:ea typeface="Times New Roman"/>
                <a:cs typeface="Times New Roman"/>
                <a:sym typeface="Times New Roman"/>
              </a:rPr>
              <a:t>Hardware and Software Requirement </a:t>
            </a:r>
            <a:endParaRPr sz="3950">
              <a:latin typeface="Times New Roman"/>
              <a:ea typeface="Times New Roman"/>
              <a:cs typeface="Times New Roman"/>
              <a:sym typeface="Times New Roman"/>
            </a:endParaRPr>
          </a:p>
        </p:txBody>
      </p:sp>
      <p:sp>
        <p:nvSpPr>
          <p:cNvPr id="286" name="Google Shape;286;p8"/>
          <p:cNvSpPr txBox="1"/>
          <p:nvPr>
            <p:ph idx="1" type="body"/>
          </p:nvPr>
        </p:nvSpPr>
        <p:spPr>
          <a:xfrm>
            <a:off x="457200" y="1364650"/>
            <a:ext cx="8504700" cy="47853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None/>
            </a:pPr>
            <a:r>
              <a:rPr lang="en-US"/>
              <a:t>Software</a:t>
            </a:r>
            <a:endParaRPr/>
          </a:p>
          <a:p>
            <a:pPr indent="-330200" lvl="0" marL="914400" rtl="0" algn="l">
              <a:lnSpc>
                <a:spcPct val="115000"/>
              </a:lnSpc>
              <a:spcBef>
                <a:spcPts val="1000"/>
              </a:spcBef>
              <a:spcAft>
                <a:spcPts val="0"/>
              </a:spcAft>
              <a:buSzPts val="1600"/>
              <a:buFont typeface="Times New Roman"/>
              <a:buAutoNum type="arabicPeriod"/>
            </a:pPr>
            <a:r>
              <a:rPr lang="en-US" sz="2100">
                <a:latin typeface="Times New Roman"/>
                <a:ea typeface="Times New Roman"/>
                <a:cs typeface="Times New Roman"/>
                <a:sym typeface="Times New Roman"/>
              </a:rPr>
              <a:t>OpenCV</a:t>
            </a:r>
            <a:endParaRPr sz="2100">
              <a:latin typeface="Times New Roman"/>
              <a:ea typeface="Times New Roman"/>
              <a:cs typeface="Times New Roman"/>
              <a:sym typeface="Times New Roman"/>
            </a:endParaRPr>
          </a:p>
          <a:p>
            <a:pPr indent="-330200" lvl="0" marL="914400" rtl="0" algn="l">
              <a:lnSpc>
                <a:spcPct val="115000"/>
              </a:lnSpc>
              <a:spcBef>
                <a:spcPts val="0"/>
              </a:spcBef>
              <a:spcAft>
                <a:spcPts val="0"/>
              </a:spcAft>
              <a:buSzPts val="1600"/>
              <a:buFont typeface="Times New Roman"/>
              <a:buAutoNum type="arabicPeriod"/>
            </a:pPr>
            <a:r>
              <a:rPr lang="en-US" sz="2100">
                <a:latin typeface="Times New Roman"/>
                <a:ea typeface="Times New Roman"/>
                <a:cs typeface="Times New Roman"/>
                <a:sym typeface="Times New Roman"/>
              </a:rPr>
              <a:t>Scikit Learn</a:t>
            </a:r>
            <a:endParaRPr sz="2100">
              <a:latin typeface="Times New Roman"/>
              <a:ea typeface="Times New Roman"/>
              <a:cs typeface="Times New Roman"/>
              <a:sym typeface="Times New Roman"/>
            </a:endParaRPr>
          </a:p>
          <a:p>
            <a:pPr indent="-330200" lvl="0" marL="914400" rtl="0" algn="l">
              <a:lnSpc>
                <a:spcPct val="115000"/>
              </a:lnSpc>
              <a:spcBef>
                <a:spcPts val="0"/>
              </a:spcBef>
              <a:spcAft>
                <a:spcPts val="0"/>
              </a:spcAft>
              <a:buSzPts val="1600"/>
              <a:buFont typeface="Times New Roman"/>
              <a:buAutoNum type="arabicPeriod"/>
            </a:pPr>
            <a:r>
              <a:rPr lang="en-US" sz="2100">
                <a:latin typeface="Times New Roman"/>
                <a:ea typeface="Times New Roman"/>
                <a:cs typeface="Times New Roman"/>
                <a:sym typeface="Times New Roman"/>
              </a:rPr>
              <a:t>Flask</a:t>
            </a:r>
            <a:endParaRPr sz="2100">
              <a:latin typeface="Times New Roman"/>
              <a:ea typeface="Times New Roman"/>
              <a:cs typeface="Times New Roman"/>
              <a:sym typeface="Times New Roman"/>
            </a:endParaRPr>
          </a:p>
          <a:p>
            <a:pPr indent="-330200" lvl="0" marL="914400" rtl="0" algn="l">
              <a:lnSpc>
                <a:spcPct val="115000"/>
              </a:lnSpc>
              <a:spcBef>
                <a:spcPts val="0"/>
              </a:spcBef>
              <a:spcAft>
                <a:spcPts val="0"/>
              </a:spcAft>
              <a:buSzPts val="1600"/>
              <a:buAutoNum type="arabicPeriod"/>
            </a:pPr>
            <a:r>
              <a:rPr lang="en-US" sz="2100">
                <a:latin typeface="Times New Roman"/>
                <a:ea typeface="Times New Roman"/>
                <a:cs typeface="Times New Roman"/>
                <a:sym typeface="Times New Roman"/>
              </a:rPr>
              <a:t>Tools used - Jupyter NoteBook ( Anaconda ), VScode</a:t>
            </a:r>
            <a:r>
              <a:rPr lang="en-US" sz="2100"/>
              <a:t> </a:t>
            </a:r>
            <a:endParaRPr sz="2100"/>
          </a:p>
          <a:p>
            <a:pPr indent="0" lvl="0" marL="0" rtl="0" algn="l">
              <a:lnSpc>
                <a:spcPct val="100000"/>
              </a:lnSpc>
              <a:spcBef>
                <a:spcPts val="0"/>
              </a:spcBef>
              <a:spcAft>
                <a:spcPts val="0"/>
              </a:spcAft>
              <a:buNone/>
            </a:pPr>
            <a:r>
              <a:t/>
            </a:r>
            <a:endParaRPr sz="2100"/>
          </a:p>
          <a:p>
            <a:pPr indent="0" lvl="0" marL="0" rtl="0" algn="l">
              <a:spcBef>
                <a:spcPts val="0"/>
              </a:spcBef>
              <a:spcAft>
                <a:spcPts val="0"/>
              </a:spcAft>
              <a:buNone/>
            </a:pPr>
            <a:r>
              <a:rPr lang="en-US"/>
              <a:t>Hardware</a:t>
            </a:r>
            <a:endParaRPr sz="2100">
              <a:latin typeface="Times New Roman"/>
              <a:ea typeface="Times New Roman"/>
              <a:cs typeface="Times New Roman"/>
              <a:sym typeface="Times New Roman"/>
            </a:endParaRPr>
          </a:p>
          <a:p>
            <a:pPr indent="-330200" lvl="0" marL="914400" rtl="0" algn="l">
              <a:spcBef>
                <a:spcPts val="1000"/>
              </a:spcBef>
              <a:spcAft>
                <a:spcPts val="0"/>
              </a:spcAft>
              <a:buSzPts val="1600"/>
              <a:buFont typeface="Times New Roman"/>
              <a:buAutoNum type="arabicPeriod"/>
            </a:pPr>
            <a:r>
              <a:rPr lang="en-US" sz="2100">
                <a:latin typeface="Times New Roman"/>
                <a:ea typeface="Times New Roman"/>
                <a:cs typeface="Times New Roman"/>
                <a:sym typeface="Times New Roman"/>
              </a:rPr>
              <a:t>System - Intel Core i3 processor, 8GB RAM, </a:t>
            </a:r>
            <a:endParaRPr sz="2100">
              <a:latin typeface="Times New Roman"/>
              <a:ea typeface="Times New Roman"/>
              <a:cs typeface="Times New Roman"/>
              <a:sym typeface="Times New Roman"/>
            </a:endParaRPr>
          </a:p>
          <a:p>
            <a:pPr indent="0" lvl="0" marL="1371600" rtl="0" algn="l">
              <a:spcBef>
                <a:spcPts val="0"/>
              </a:spcBef>
              <a:spcAft>
                <a:spcPts val="0"/>
              </a:spcAft>
              <a:buNone/>
            </a:pPr>
            <a:r>
              <a:rPr lang="en-US" sz="2100">
                <a:latin typeface="Times New Roman"/>
                <a:ea typeface="Times New Roman"/>
                <a:cs typeface="Times New Roman"/>
                <a:sym typeface="Times New Roman"/>
              </a:rPr>
              <a:t>1.10 GHz CPU speed. </a:t>
            </a:r>
            <a:endParaRPr sz="2100">
              <a:latin typeface="Times New Roman"/>
              <a:ea typeface="Times New Roman"/>
              <a:cs typeface="Times New Roman"/>
              <a:sym typeface="Times New Roman"/>
            </a:endParaRPr>
          </a:p>
          <a:p>
            <a:pPr indent="-330200" lvl="0" marL="914400" rtl="0" algn="l">
              <a:spcBef>
                <a:spcPts val="0"/>
              </a:spcBef>
              <a:spcAft>
                <a:spcPts val="0"/>
              </a:spcAft>
              <a:buSzPts val="1600"/>
              <a:buFont typeface="Times New Roman"/>
              <a:buAutoNum type="arabicPeriod"/>
            </a:pPr>
            <a:r>
              <a:rPr lang="en-US" sz="2100">
                <a:latin typeface="Times New Roman"/>
                <a:ea typeface="Times New Roman"/>
                <a:cs typeface="Times New Roman"/>
                <a:sym typeface="Times New Roman"/>
              </a:rPr>
              <a:t>Camera - 12MP</a:t>
            </a:r>
            <a:endParaRPr sz="2100">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p:txBody>
      </p:sp>
      <p:sp>
        <p:nvSpPr>
          <p:cNvPr id="287" name="Google Shape;287;p8"/>
          <p:cNvSpPr txBox="1"/>
          <p:nvPr>
            <p:ph idx="10" type="dt"/>
          </p:nvPr>
        </p:nvSpPr>
        <p:spPr>
          <a:xfrm>
            <a:off x="457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sz="1000"/>
              <a:t>1/27/2021</a:t>
            </a:r>
            <a:endParaRPr sz="1000"/>
          </a:p>
        </p:txBody>
      </p:sp>
      <p:sp>
        <p:nvSpPr>
          <p:cNvPr id="288" name="Google Shape;288;p8"/>
          <p:cNvSpPr txBox="1"/>
          <p:nvPr>
            <p:ph idx="11" type="ftr"/>
          </p:nvPr>
        </p:nvSpPr>
        <p:spPr>
          <a:xfrm>
            <a:off x="3124200" y="6356350"/>
            <a:ext cx="23907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SRI SAI RAM ENGINEERING COLLEGE / CSE / III A</a:t>
            </a:r>
            <a:endParaRPr/>
          </a:p>
        </p:txBody>
      </p:sp>
      <p:sp>
        <p:nvSpPr>
          <p:cNvPr id="289" name="Google Shape;289;p8"/>
          <p:cNvSpPr txBox="1"/>
          <p:nvPr>
            <p:ph idx="12" type="sldNum"/>
          </p:nvPr>
        </p:nvSpPr>
        <p:spPr>
          <a:xfrm>
            <a:off x="6553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sz="1000"/>
              <a:t>‹#›</a:t>
            </a:fld>
            <a:endParaRPr sz="1000"/>
          </a:p>
        </p:txBody>
      </p:sp>
      <p:pic>
        <p:nvPicPr>
          <p:cNvPr id="290" name="Google Shape;290;p8"/>
          <p:cNvPicPr preferRelativeResize="0"/>
          <p:nvPr/>
        </p:nvPicPr>
        <p:blipFill>
          <a:blip r:embed="rId4">
            <a:alphaModFix/>
          </a:blip>
          <a:stretch>
            <a:fillRect/>
          </a:stretch>
        </p:blipFill>
        <p:spPr>
          <a:xfrm>
            <a:off x="7218050" y="1570062"/>
            <a:ext cx="1697357" cy="914100"/>
          </a:xfrm>
          <a:prstGeom prst="rect">
            <a:avLst/>
          </a:prstGeom>
          <a:noFill/>
          <a:ln>
            <a:noFill/>
          </a:ln>
          <a:effectLst>
            <a:reflection blurRad="0" dir="5400000" dist="38100" endA="0" endPos="58000" fadeDir="5400012" kx="0" rotWithShape="0" algn="bl" stA="30000" stPos="0" sy="-100000" ky="0"/>
          </a:effectLst>
        </p:spPr>
      </p:pic>
      <p:pic>
        <p:nvPicPr>
          <p:cNvPr id="291" name="Google Shape;291;p8"/>
          <p:cNvPicPr preferRelativeResize="0"/>
          <p:nvPr/>
        </p:nvPicPr>
        <p:blipFill>
          <a:blip r:embed="rId5">
            <a:alphaModFix/>
          </a:blip>
          <a:stretch>
            <a:fillRect/>
          </a:stretch>
        </p:blipFill>
        <p:spPr>
          <a:xfrm>
            <a:off x="4850577" y="1446988"/>
            <a:ext cx="1529275" cy="855425"/>
          </a:xfrm>
          <a:prstGeom prst="rect">
            <a:avLst/>
          </a:prstGeom>
          <a:noFill/>
          <a:ln>
            <a:noFill/>
          </a:ln>
          <a:effectLst>
            <a:reflection blurRad="0" dir="5400000" dist="38100" endA="0" endPos="30000" fadeDir="5400012" kx="0" rotWithShape="0" algn="bl" stA="30000" stPos="0" sy="-100000" ky="0"/>
          </a:effectLst>
        </p:spPr>
      </p:pic>
      <p:pic>
        <p:nvPicPr>
          <p:cNvPr id="292" name="Google Shape;292;p8"/>
          <p:cNvPicPr preferRelativeResize="0"/>
          <p:nvPr/>
        </p:nvPicPr>
        <p:blipFill>
          <a:blip r:embed="rId6">
            <a:alphaModFix/>
          </a:blip>
          <a:stretch>
            <a:fillRect/>
          </a:stretch>
        </p:blipFill>
        <p:spPr>
          <a:xfrm>
            <a:off x="7294250" y="3239150"/>
            <a:ext cx="2040700" cy="684500"/>
          </a:xfrm>
          <a:prstGeom prst="rect">
            <a:avLst/>
          </a:prstGeom>
          <a:noFill/>
          <a:ln>
            <a:noFill/>
          </a:ln>
          <a:effectLst>
            <a:reflection blurRad="0" dir="0" dist="0" endA="0" endPos="71000" fadeDir="5400012" kx="0" rotWithShape="0" algn="bl" stA="30000" stPos="0" sy="-100000" ky="0"/>
          </a:effectLst>
        </p:spPr>
      </p:pic>
      <p:pic>
        <p:nvPicPr>
          <p:cNvPr id="293" name="Google Shape;293;p8"/>
          <p:cNvPicPr preferRelativeResize="0"/>
          <p:nvPr/>
        </p:nvPicPr>
        <p:blipFill rotWithShape="1">
          <a:blip r:embed="rId7">
            <a:alphaModFix/>
          </a:blip>
          <a:srcRect b="17498" l="0" r="0" t="0"/>
          <a:stretch/>
        </p:blipFill>
        <p:spPr>
          <a:xfrm>
            <a:off x="6928925" y="4325161"/>
            <a:ext cx="1529275" cy="1477289"/>
          </a:xfrm>
          <a:prstGeom prst="rect">
            <a:avLst/>
          </a:prstGeom>
          <a:noFill/>
          <a:ln>
            <a:noFill/>
          </a:ln>
          <a:effectLst>
            <a:reflection blurRad="0" dir="0" dist="0" endA="0" endPos="19000" fadeDir="5400012" kx="0" rotWithShape="0" algn="bl" stA="52999" stPos="0" sy="-100000" ky="0"/>
          </a:effectLst>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gbc0017dadf_0_28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3959"/>
              <a:buFont typeface="Arial"/>
              <a:buNone/>
            </a:pPr>
            <a:r>
              <a:rPr lang="en-US" sz="3959">
                <a:latin typeface="Times New Roman"/>
                <a:ea typeface="Times New Roman"/>
                <a:cs typeface="Times New Roman"/>
                <a:sym typeface="Times New Roman"/>
              </a:rPr>
              <a:t>Objective</a:t>
            </a:r>
            <a:br>
              <a:rPr lang="en-US" sz="3959">
                <a:latin typeface="Times New Roman"/>
                <a:ea typeface="Times New Roman"/>
                <a:cs typeface="Times New Roman"/>
                <a:sym typeface="Times New Roman"/>
              </a:rPr>
            </a:br>
            <a:endParaRPr sz="3959">
              <a:latin typeface="Times New Roman"/>
              <a:ea typeface="Times New Roman"/>
              <a:cs typeface="Times New Roman"/>
              <a:sym typeface="Times New Roman"/>
            </a:endParaRPr>
          </a:p>
        </p:txBody>
      </p:sp>
      <p:pic>
        <p:nvPicPr>
          <p:cNvPr descr="L1.png" id="96" name="Google Shape;96;gbc0017dadf_0_288"/>
          <p:cNvPicPr preferRelativeResize="0"/>
          <p:nvPr/>
        </p:nvPicPr>
        <p:blipFill rotWithShape="1">
          <a:blip r:embed="rId3">
            <a:alphaModFix/>
          </a:blip>
          <a:srcRect b="0" l="0" r="0" t="0"/>
          <a:stretch/>
        </p:blipFill>
        <p:spPr>
          <a:xfrm>
            <a:off x="7924630" y="0"/>
            <a:ext cx="1219370" cy="905001"/>
          </a:xfrm>
          <a:prstGeom prst="rect">
            <a:avLst/>
          </a:prstGeom>
          <a:noFill/>
          <a:ln>
            <a:noFill/>
          </a:ln>
        </p:spPr>
      </p:pic>
      <p:sp>
        <p:nvSpPr>
          <p:cNvPr id="97" name="Google Shape;97;gbc0017dadf_0_288"/>
          <p:cNvSpPr txBox="1"/>
          <p:nvPr>
            <p:ph idx="10" type="dt"/>
          </p:nvPr>
        </p:nvSpPr>
        <p:spPr>
          <a:xfrm>
            <a:off x="457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sz="1000"/>
              <a:t>1/27/2021</a:t>
            </a:r>
            <a:endParaRPr sz="1000"/>
          </a:p>
        </p:txBody>
      </p:sp>
      <p:sp>
        <p:nvSpPr>
          <p:cNvPr id="98" name="Google Shape;98;gbc0017dadf_0_288"/>
          <p:cNvSpPr txBox="1"/>
          <p:nvPr>
            <p:ph idx="11" type="ftr"/>
          </p:nvPr>
        </p:nvSpPr>
        <p:spPr>
          <a:xfrm>
            <a:off x="3124200" y="6356350"/>
            <a:ext cx="23907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SRI SAI RAM ENGINEERING COLLEGE / CSE / III A</a:t>
            </a:r>
            <a:endParaRPr/>
          </a:p>
        </p:txBody>
      </p:sp>
      <p:sp>
        <p:nvSpPr>
          <p:cNvPr id="99" name="Google Shape;99;gbc0017dadf_0_288"/>
          <p:cNvSpPr txBox="1"/>
          <p:nvPr>
            <p:ph idx="12" type="sldNum"/>
          </p:nvPr>
        </p:nvSpPr>
        <p:spPr>
          <a:xfrm>
            <a:off x="6553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sz="1000"/>
              <a:t>‹#›</a:t>
            </a:fld>
            <a:endParaRPr sz="1000"/>
          </a:p>
        </p:txBody>
      </p:sp>
      <p:sp>
        <p:nvSpPr>
          <p:cNvPr id="100" name="Google Shape;100;gbc0017dadf_0_288"/>
          <p:cNvSpPr txBox="1"/>
          <p:nvPr>
            <p:ph idx="1" type="body"/>
          </p:nvPr>
        </p:nvSpPr>
        <p:spPr>
          <a:xfrm>
            <a:off x="533400" y="1809750"/>
            <a:ext cx="8229600" cy="3073800"/>
          </a:xfrm>
          <a:prstGeom prst="rect">
            <a:avLst/>
          </a:prstGeom>
          <a:noFill/>
          <a:ln>
            <a:noFill/>
          </a:ln>
        </p:spPr>
        <p:txBody>
          <a:bodyPr anchorCtr="0" anchor="t" bIns="45700" lIns="91425" spcFirstLastPara="1" rIns="91425" wrap="square" tIns="45700">
            <a:noAutofit/>
          </a:bodyPr>
          <a:lstStyle/>
          <a:p>
            <a:pPr indent="-368300" lvl="0" marL="457200" rtl="0" algn="l">
              <a:lnSpc>
                <a:spcPct val="115000"/>
              </a:lnSpc>
              <a:spcBef>
                <a:spcPts val="0"/>
              </a:spcBef>
              <a:spcAft>
                <a:spcPts val="0"/>
              </a:spcAft>
              <a:buSzPts val="2200"/>
              <a:buFont typeface="Times New Roman"/>
              <a:buChar char="❖"/>
            </a:pPr>
            <a:r>
              <a:rPr lang="en-US" sz="2200">
                <a:latin typeface="Times New Roman"/>
                <a:ea typeface="Times New Roman"/>
                <a:cs typeface="Times New Roman"/>
                <a:sym typeface="Times New Roman"/>
              </a:rPr>
              <a:t>The objective of this project is to develop a system which would be useful to farmers to predict the crops, fertilizer and the yield.</a:t>
            </a:r>
            <a:endParaRPr sz="2200">
              <a:latin typeface="Times New Roman"/>
              <a:ea typeface="Times New Roman"/>
              <a:cs typeface="Times New Roman"/>
              <a:sym typeface="Times New Roman"/>
            </a:endParaRPr>
          </a:p>
          <a:p>
            <a:pPr indent="-368300" lvl="0" marL="457200" rtl="0" algn="l">
              <a:lnSpc>
                <a:spcPct val="115000"/>
              </a:lnSpc>
              <a:spcBef>
                <a:spcPts val="1000"/>
              </a:spcBef>
              <a:spcAft>
                <a:spcPts val="0"/>
              </a:spcAft>
              <a:buSzPts val="2200"/>
              <a:buFont typeface="Times New Roman"/>
              <a:buChar char="❖"/>
            </a:pPr>
            <a:r>
              <a:rPr lang="en-US" sz="2200">
                <a:latin typeface="Times New Roman"/>
                <a:ea typeface="Times New Roman"/>
                <a:cs typeface="Times New Roman"/>
                <a:sym typeface="Times New Roman"/>
              </a:rPr>
              <a:t>In this project, we propose a system which would suggest crops based on the results obtained using a machine learning approach. </a:t>
            </a:r>
            <a:endParaRPr sz="2200">
              <a:latin typeface="Times New Roman"/>
              <a:ea typeface="Times New Roman"/>
              <a:cs typeface="Times New Roman"/>
              <a:sym typeface="Times New Roman"/>
            </a:endParaRPr>
          </a:p>
          <a:p>
            <a:pPr indent="-368300" lvl="0" marL="457200" rtl="0" algn="l">
              <a:lnSpc>
                <a:spcPct val="115000"/>
              </a:lnSpc>
              <a:spcBef>
                <a:spcPts val="1000"/>
              </a:spcBef>
              <a:spcAft>
                <a:spcPts val="0"/>
              </a:spcAft>
              <a:buSzPts val="2200"/>
              <a:buFont typeface="Times New Roman"/>
              <a:buChar char="❖"/>
            </a:pPr>
            <a:r>
              <a:rPr lang="en-US" sz="2200">
                <a:latin typeface="Times New Roman"/>
                <a:ea typeface="Times New Roman"/>
                <a:cs typeface="Times New Roman"/>
                <a:sym typeface="Times New Roman"/>
              </a:rPr>
              <a:t>Farmers find comfort in simply following the ancestral farming patterns and norms without realizing the fact that crop output is circumstantial, depending heavily on the present-day weather and soil conditions.</a:t>
            </a:r>
            <a:endParaRPr sz="2200">
              <a:latin typeface="Times New Roman"/>
              <a:ea typeface="Times New Roman"/>
              <a:cs typeface="Times New Roman"/>
              <a:sym typeface="Times New Roman"/>
            </a:endParaRPr>
          </a:p>
          <a:p>
            <a:pPr indent="457200" lvl="0" marL="0" rtl="0" algn="l">
              <a:lnSpc>
                <a:spcPct val="115000"/>
              </a:lnSpc>
              <a:spcBef>
                <a:spcPts val="1000"/>
              </a:spcBef>
              <a:spcAft>
                <a:spcPts val="1000"/>
              </a:spcAft>
              <a:buClr>
                <a:schemeClr val="dk1"/>
              </a:buClr>
              <a:buSzPts val="1100"/>
              <a:buFont typeface="Arial"/>
              <a:buNone/>
            </a:pPr>
            <a:r>
              <a:t/>
            </a:r>
            <a:endParaRPr sz="2200">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9"/>
          <p:cNvSpPr txBox="1"/>
          <p:nvPr>
            <p:ph type="title"/>
          </p:nvPr>
        </p:nvSpPr>
        <p:spPr>
          <a:xfrm>
            <a:off x="457200" y="0"/>
            <a:ext cx="8229600" cy="14478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Arial"/>
              <a:buNone/>
            </a:pPr>
            <a:r>
              <a:rPr lang="en-US">
                <a:latin typeface="Times New Roman"/>
                <a:ea typeface="Times New Roman"/>
                <a:cs typeface="Times New Roman"/>
                <a:sym typeface="Times New Roman"/>
              </a:rPr>
              <a:t>Work plan </a:t>
            </a:r>
            <a:endParaRPr sz="2700">
              <a:latin typeface="Times New Roman"/>
              <a:ea typeface="Times New Roman"/>
              <a:cs typeface="Times New Roman"/>
              <a:sym typeface="Times New Roman"/>
            </a:endParaRPr>
          </a:p>
        </p:txBody>
      </p:sp>
      <p:sp>
        <p:nvSpPr>
          <p:cNvPr id="299" name="Google Shape;299;p9"/>
          <p:cNvSpPr txBox="1"/>
          <p:nvPr>
            <p:ph idx="1" type="body"/>
          </p:nvPr>
        </p:nvSpPr>
        <p:spPr>
          <a:xfrm>
            <a:off x="457200" y="1447800"/>
            <a:ext cx="8229600" cy="4685100"/>
          </a:xfrm>
          <a:prstGeom prst="rect">
            <a:avLst/>
          </a:prstGeom>
          <a:noFill/>
          <a:ln>
            <a:noFill/>
          </a:ln>
        </p:spPr>
        <p:txBody>
          <a:bodyPr anchorCtr="0" anchor="t" bIns="45700" lIns="91425" spcFirstLastPara="1" rIns="91425" wrap="square" tIns="45700">
            <a:normAutofit/>
          </a:bodyPr>
          <a:lstStyle/>
          <a:p>
            <a:pPr indent="-368300" lvl="0" marL="914400" rtl="0" algn="l">
              <a:lnSpc>
                <a:spcPct val="150000"/>
              </a:lnSpc>
              <a:spcBef>
                <a:spcPts val="640"/>
              </a:spcBef>
              <a:spcAft>
                <a:spcPts val="0"/>
              </a:spcAft>
              <a:buSzPts val="2200"/>
              <a:buFont typeface="Times New Roman"/>
              <a:buChar char="➢"/>
            </a:pPr>
            <a:r>
              <a:rPr lang="en-US" sz="2200">
                <a:latin typeface="Times New Roman"/>
                <a:ea typeface="Times New Roman"/>
                <a:cs typeface="Times New Roman"/>
                <a:sym typeface="Times New Roman"/>
              </a:rPr>
              <a:t>Module 1</a:t>
            </a:r>
            <a:endParaRPr sz="2200">
              <a:latin typeface="Times New Roman"/>
              <a:ea typeface="Times New Roman"/>
              <a:cs typeface="Times New Roman"/>
              <a:sym typeface="Times New Roman"/>
            </a:endParaRPr>
          </a:p>
          <a:p>
            <a:pPr indent="-368300" lvl="1" marL="1371600" rtl="0" algn="l">
              <a:lnSpc>
                <a:spcPct val="100000"/>
              </a:lnSpc>
              <a:spcBef>
                <a:spcPts val="0"/>
              </a:spcBef>
              <a:spcAft>
                <a:spcPts val="0"/>
              </a:spcAft>
              <a:buSzPts val="2200"/>
              <a:buFont typeface="Times New Roman"/>
              <a:buChar char="○"/>
            </a:pPr>
            <a:r>
              <a:rPr lang="en-US" sz="2200">
                <a:latin typeface="Times New Roman"/>
                <a:ea typeface="Times New Roman"/>
                <a:cs typeface="Times New Roman"/>
                <a:sym typeface="Times New Roman"/>
              </a:rPr>
              <a:t>Crop prediction training, modeling and predicting, testing.</a:t>
            </a:r>
            <a:endParaRPr sz="2200">
              <a:latin typeface="Times New Roman"/>
              <a:ea typeface="Times New Roman"/>
              <a:cs typeface="Times New Roman"/>
              <a:sym typeface="Times New Roman"/>
            </a:endParaRPr>
          </a:p>
          <a:p>
            <a:pPr indent="-368300" lvl="1" marL="1371600" rtl="0" algn="l">
              <a:lnSpc>
                <a:spcPct val="100000"/>
              </a:lnSpc>
              <a:spcBef>
                <a:spcPts val="0"/>
              </a:spcBef>
              <a:spcAft>
                <a:spcPts val="0"/>
              </a:spcAft>
              <a:buSzPts val="2200"/>
              <a:buFont typeface="Times New Roman"/>
              <a:buChar char="○"/>
            </a:pPr>
            <a:r>
              <a:rPr lang="en-US" sz="2200">
                <a:latin typeface="Times New Roman"/>
                <a:ea typeface="Times New Roman"/>
                <a:cs typeface="Times New Roman"/>
                <a:sym typeface="Times New Roman"/>
              </a:rPr>
              <a:t>Determining required NPK concentration of soil for predicted crop.</a:t>
            </a:r>
            <a:endParaRPr sz="2200">
              <a:latin typeface="Times New Roman"/>
              <a:ea typeface="Times New Roman"/>
              <a:cs typeface="Times New Roman"/>
              <a:sym typeface="Times New Roman"/>
            </a:endParaRPr>
          </a:p>
          <a:p>
            <a:pPr indent="-368300" lvl="1" marL="1371600" rtl="0" algn="l">
              <a:lnSpc>
                <a:spcPct val="100000"/>
              </a:lnSpc>
              <a:spcBef>
                <a:spcPts val="0"/>
              </a:spcBef>
              <a:spcAft>
                <a:spcPts val="0"/>
              </a:spcAft>
              <a:buSzPts val="2200"/>
              <a:buFont typeface="Times New Roman"/>
              <a:buChar char="○"/>
            </a:pPr>
            <a:r>
              <a:rPr lang="en-US" sz="2200">
                <a:latin typeface="Times New Roman"/>
                <a:ea typeface="Times New Roman"/>
                <a:cs typeface="Times New Roman"/>
                <a:sym typeface="Times New Roman"/>
              </a:rPr>
              <a:t>Determining the most suitable fertilizer on lack of NPK.</a:t>
            </a:r>
            <a:endParaRPr sz="2200">
              <a:latin typeface="Times New Roman"/>
              <a:ea typeface="Times New Roman"/>
              <a:cs typeface="Times New Roman"/>
              <a:sym typeface="Times New Roman"/>
            </a:endParaRPr>
          </a:p>
          <a:p>
            <a:pPr indent="-368300" lvl="0" marL="914400" rtl="0" algn="l">
              <a:lnSpc>
                <a:spcPct val="150000"/>
              </a:lnSpc>
              <a:spcBef>
                <a:spcPts val="1000"/>
              </a:spcBef>
              <a:spcAft>
                <a:spcPts val="0"/>
              </a:spcAft>
              <a:buSzPts val="2200"/>
              <a:buFont typeface="Times New Roman"/>
              <a:buChar char="➢"/>
            </a:pPr>
            <a:r>
              <a:rPr lang="en-US" sz="2200">
                <a:latin typeface="Times New Roman"/>
                <a:ea typeface="Times New Roman"/>
                <a:cs typeface="Times New Roman"/>
                <a:sym typeface="Times New Roman"/>
              </a:rPr>
              <a:t>Module 2</a:t>
            </a:r>
            <a:endParaRPr sz="2200">
              <a:latin typeface="Times New Roman"/>
              <a:ea typeface="Times New Roman"/>
              <a:cs typeface="Times New Roman"/>
              <a:sym typeface="Times New Roman"/>
            </a:endParaRPr>
          </a:p>
          <a:p>
            <a:pPr indent="-368300" lvl="1" marL="1371600" rtl="0" algn="l">
              <a:lnSpc>
                <a:spcPct val="100000"/>
              </a:lnSpc>
              <a:spcBef>
                <a:spcPts val="0"/>
              </a:spcBef>
              <a:spcAft>
                <a:spcPts val="0"/>
              </a:spcAft>
              <a:buSzPts val="2200"/>
              <a:buFont typeface="Times New Roman"/>
              <a:buChar char="○"/>
            </a:pPr>
            <a:r>
              <a:rPr lang="en-US" sz="2200">
                <a:latin typeface="Times New Roman"/>
                <a:ea typeface="Times New Roman"/>
                <a:cs typeface="Times New Roman"/>
                <a:sym typeface="Times New Roman"/>
              </a:rPr>
              <a:t>Weed detection algorithm - training and testing.</a:t>
            </a:r>
            <a:endParaRPr sz="2200">
              <a:latin typeface="Times New Roman"/>
              <a:ea typeface="Times New Roman"/>
              <a:cs typeface="Times New Roman"/>
              <a:sym typeface="Times New Roman"/>
            </a:endParaRPr>
          </a:p>
          <a:p>
            <a:pPr indent="-368300" lvl="0" marL="914400" rtl="0" algn="l">
              <a:lnSpc>
                <a:spcPct val="150000"/>
              </a:lnSpc>
              <a:spcBef>
                <a:spcPts val="1000"/>
              </a:spcBef>
              <a:spcAft>
                <a:spcPts val="0"/>
              </a:spcAft>
              <a:buSzPts val="2200"/>
              <a:buFont typeface="Times New Roman"/>
              <a:buChar char="➢"/>
            </a:pPr>
            <a:r>
              <a:rPr lang="en-US" sz="2200">
                <a:latin typeface="Times New Roman"/>
                <a:ea typeface="Times New Roman"/>
                <a:cs typeface="Times New Roman"/>
                <a:sym typeface="Times New Roman"/>
              </a:rPr>
              <a:t>Module 3</a:t>
            </a:r>
            <a:endParaRPr sz="2200">
              <a:latin typeface="Times New Roman"/>
              <a:ea typeface="Times New Roman"/>
              <a:cs typeface="Times New Roman"/>
              <a:sym typeface="Times New Roman"/>
            </a:endParaRPr>
          </a:p>
          <a:p>
            <a:pPr indent="-368300" lvl="1" marL="1371600" rtl="0" algn="l">
              <a:lnSpc>
                <a:spcPct val="100000"/>
              </a:lnSpc>
              <a:spcBef>
                <a:spcPts val="0"/>
              </a:spcBef>
              <a:spcAft>
                <a:spcPts val="0"/>
              </a:spcAft>
              <a:buSzPts val="2200"/>
              <a:buFont typeface="Times New Roman"/>
              <a:buChar char="○"/>
            </a:pPr>
            <a:r>
              <a:rPr lang="en-US" sz="2200">
                <a:latin typeface="Times New Roman"/>
                <a:ea typeface="Times New Roman"/>
                <a:cs typeface="Times New Roman"/>
                <a:sym typeface="Times New Roman"/>
              </a:rPr>
              <a:t>Crop production algorithm</a:t>
            </a:r>
            <a:endParaRPr sz="2200">
              <a:latin typeface="Times New Roman"/>
              <a:ea typeface="Times New Roman"/>
              <a:cs typeface="Times New Roman"/>
              <a:sym typeface="Times New Roman"/>
            </a:endParaRPr>
          </a:p>
        </p:txBody>
      </p:sp>
      <p:pic>
        <p:nvPicPr>
          <p:cNvPr descr="L1.png" id="300" name="Google Shape;300;p9"/>
          <p:cNvPicPr preferRelativeResize="0"/>
          <p:nvPr/>
        </p:nvPicPr>
        <p:blipFill rotWithShape="1">
          <a:blip r:embed="rId3">
            <a:alphaModFix/>
          </a:blip>
          <a:srcRect b="0" l="0" r="0" t="0"/>
          <a:stretch/>
        </p:blipFill>
        <p:spPr>
          <a:xfrm>
            <a:off x="7924630" y="0"/>
            <a:ext cx="1219370" cy="905001"/>
          </a:xfrm>
          <a:prstGeom prst="rect">
            <a:avLst/>
          </a:prstGeom>
          <a:noFill/>
          <a:ln>
            <a:noFill/>
          </a:ln>
        </p:spPr>
      </p:pic>
      <p:sp>
        <p:nvSpPr>
          <p:cNvPr id="301" name="Google Shape;301;p9"/>
          <p:cNvSpPr txBox="1"/>
          <p:nvPr>
            <p:ph idx="10" type="dt"/>
          </p:nvPr>
        </p:nvSpPr>
        <p:spPr>
          <a:xfrm>
            <a:off x="457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sz="1000"/>
              <a:t>1/27/2021</a:t>
            </a:r>
            <a:endParaRPr sz="1000"/>
          </a:p>
        </p:txBody>
      </p:sp>
      <p:sp>
        <p:nvSpPr>
          <p:cNvPr id="302" name="Google Shape;302;p9"/>
          <p:cNvSpPr txBox="1"/>
          <p:nvPr>
            <p:ph idx="11" type="ftr"/>
          </p:nvPr>
        </p:nvSpPr>
        <p:spPr>
          <a:xfrm>
            <a:off x="3124200" y="6356350"/>
            <a:ext cx="23907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SRI SAI RAM ENGINEERING COLLEGE / CSE / III A</a:t>
            </a:r>
            <a:endParaRPr/>
          </a:p>
        </p:txBody>
      </p:sp>
      <p:sp>
        <p:nvSpPr>
          <p:cNvPr id="303" name="Google Shape;303;p9"/>
          <p:cNvSpPr txBox="1"/>
          <p:nvPr>
            <p:ph idx="12" type="sldNum"/>
          </p:nvPr>
        </p:nvSpPr>
        <p:spPr>
          <a:xfrm>
            <a:off x="6553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sz="1000"/>
              <a:t>‹#›</a:t>
            </a:fld>
            <a:endParaRPr sz="10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10"/>
          <p:cNvSpPr txBox="1"/>
          <p:nvPr>
            <p:ph type="title"/>
          </p:nvPr>
        </p:nvSpPr>
        <p:spPr>
          <a:xfrm>
            <a:off x="457200" y="460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000000"/>
              </a:buClr>
              <a:buSzPts val="3959"/>
              <a:buFont typeface="Arial"/>
              <a:buNone/>
            </a:pPr>
            <a:r>
              <a:rPr lang="en-US" sz="3959">
                <a:solidFill>
                  <a:srgbClr val="000000"/>
                </a:solidFill>
                <a:latin typeface="Arial"/>
                <a:ea typeface="Arial"/>
                <a:cs typeface="Arial"/>
                <a:sym typeface="Arial"/>
              </a:rPr>
              <a:t>References</a:t>
            </a:r>
            <a:endParaRPr sz="2430">
              <a:solidFill>
                <a:srgbClr val="FF0000"/>
              </a:solidFill>
            </a:endParaRPr>
          </a:p>
        </p:txBody>
      </p:sp>
      <p:sp>
        <p:nvSpPr>
          <p:cNvPr id="309" name="Google Shape;309;p10"/>
          <p:cNvSpPr txBox="1"/>
          <p:nvPr>
            <p:ph idx="1" type="body"/>
          </p:nvPr>
        </p:nvSpPr>
        <p:spPr>
          <a:xfrm>
            <a:off x="247650" y="1295400"/>
            <a:ext cx="8715300" cy="4957800"/>
          </a:xfrm>
          <a:prstGeom prst="rect">
            <a:avLst/>
          </a:prstGeom>
          <a:noFill/>
          <a:ln>
            <a:noFill/>
          </a:ln>
        </p:spPr>
        <p:txBody>
          <a:bodyPr anchorCtr="0" anchor="t" bIns="45700" lIns="91425" spcFirstLastPara="1" rIns="91425" wrap="square" tIns="45700">
            <a:normAutofit/>
          </a:bodyPr>
          <a:lstStyle/>
          <a:p>
            <a:pPr indent="457200" lvl="0" marL="0" marR="0" rtl="0" algn="l">
              <a:lnSpc>
                <a:spcPct val="100000"/>
              </a:lnSpc>
              <a:spcBef>
                <a:spcPts val="0"/>
              </a:spcBef>
              <a:spcAft>
                <a:spcPts val="0"/>
              </a:spcAft>
              <a:buSzPts val="1800"/>
              <a:buNone/>
            </a:pPr>
            <a:r>
              <a:rPr i="1" lang="en-US" sz="1600">
                <a:solidFill>
                  <a:srgbClr val="434343"/>
                </a:solidFill>
                <a:latin typeface="Times New Roman"/>
                <a:ea typeface="Times New Roman"/>
                <a:cs typeface="Times New Roman"/>
                <a:sym typeface="Times New Roman"/>
              </a:rPr>
              <a:t>[1] Z. Doshi, S. Nadkarni, R. Agrawal and N. Shah, "Agro Consultant: Intelligent Crop Recommendation System Using Machine Learning Algorithms," 2018 Fourth International Conference on Computing Communication Control and Automation (ICCUBEA), Pune, India, 2018, pp. 1-6, doi: 10.1109/ICCUBEA.2018.8697349.</a:t>
            </a:r>
            <a:endParaRPr i="1" sz="1600">
              <a:solidFill>
                <a:srgbClr val="434343"/>
              </a:solidFill>
              <a:latin typeface="Times New Roman"/>
              <a:ea typeface="Times New Roman"/>
              <a:cs typeface="Times New Roman"/>
              <a:sym typeface="Times New Roman"/>
            </a:endParaRPr>
          </a:p>
          <a:p>
            <a:pPr indent="457200" lvl="0" marL="0" rtl="0" algn="just">
              <a:spcBef>
                <a:spcPts val="1000"/>
              </a:spcBef>
              <a:spcAft>
                <a:spcPts val="0"/>
              </a:spcAft>
              <a:buClr>
                <a:schemeClr val="dk1"/>
              </a:buClr>
              <a:buSzPts val="3200"/>
              <a:buFont typeface="Calibri"/>
              <a:buNone/>
            </a:pPr>
            <a:r>
              <a:rPr i="1" lang="en-US" sz="1600">
                <a:solidFill>
                  <a:srgbClr val="434343"/>
                </a:solidFill>
                <a:latin typeface="Times New Roman"/>
                <a:ea typeface="Times New Roman"/>
                <a:cs typeface="Times New Roman"/>
                <a:sym typeface="Times New Roman"/>
              </a:rPr>
              <a:t>[2]R, Bharath &amp; Kempegowda, Balakrishna &amp; A, Bency &amp; M, Siddesha &amp; R, Sushmitha. (2019). Crop Recommendation System for Precision Agriculture. International Journal of Computer Sciences and Engineering. 7. 1277-1282. 10.26438/ijcse/v7i5.12771282. </a:t>
            </a:r>
            <a:endParaRPr i="1" sz="1600">
              <a:solidFill>
                <a:srgbClr val="434343"/>
              </a:solidFill>
              <a:latin typeface="Times New Roman"/>
              <a:ea typeface="Times New Roman"/>
              <a:cs typeface="Times New Roman"/>
              <a:sym typeface="Times New Roman"/>
            </a:endParaRPr>
          </a:p>
          <a:p>
            <a:pPr indent="457200" lvl="0" marL="0" rtl="0" algn="just">
              <a:lnSpc>
                <a:spcPct val="100000"/>
              </a:lnSpc>
              <a:spcBef>
                <a:spcPts val="1000"/>
              </a:spcBef>
              <a:spcAft>
                <a:spcPts val="0"/>
              </a:spcAft>
              <a:buClr>
                <a:schemeClr val="dk1"/>
              </a:buClr>
              <a:buSzPts val="3200"/>
              <a:buFont typeface="Calibri"/>
              <a:buNone/>
            </a:pPr>
            <a:r>
              <a:rPr i="1" lang="en-US" sz="1600">
                <a:solidFill>
                  <a:srgbClr val="434343"/>
                </a:solidFill>
                <a:latin typeface="Times New Roman"/>
                <a:ea typeface="Times New Roman"/>
                <a:cs typeface="Times New Roman"/>
                <a:sym typeface="Times New Roman"/>
              </a:rPr>
              <a:t>[3] X. Jin, J. Che and Y. Chen, "Weed Identification Using Deep Learning and Image Processing in Vegetable Plantation," in IEEE Access, vol. 9, pp. 10940-10950, 2021, doi: 10.1109/ACCESS.2021.3050296.</a:t>
            </a:r>
            <a:endParaRPr i="1" sz="1600">
              <a:solidFill>
                <a:srgbClr val="434343"/>
              </a:solidFill>
              <a:latin typeface="Times New Roman"/>
              <a:ea typeface="Times New Roman"/>
              <a:cs typeface="Times New Roman"/>
              <a:sym typeface="Times New Roman"/>
            </a:endParaRPr>
          </a:p>
          <a:p>
            <a:pPr indent="457200" lvl="0" marL="0" rtl="0" algn="l">
              <a:spcBef>
                <a:spcPts val="1000"/>
              </a:spcBef>
              <a:spcAft>
                <a:spcPts val="0"/>
              </a:spcAft>
              <a:buClr>
                <a:schemeClr val="dk1"/>
              </a:buClr>
              <a:buSzPts val="1800"/>
              <a:buFont typeface="Arial"/>
              <a:buNone/>
            </a:pPr>
            <a:r>
              <a:rPr i="1" lang="en-US" sz="1600">
                <a:solidFill>
                  <a:srgbClr val="434343"/>
                </a:solidFill>
                <a:latin typeface="Times New Roman"/>
                <a:ea typeface="Times New Roman"/>
                <a:cs typeface="Times New Roman"/>
                <a:sym typeface="Times New Roman"/>
              </a:rPr>
              <a:t>[4] Dr. A. K. Mariappan, Ms. C. Madhumitha, Ms. P. Nishitha, Ms. S. Nivedhitha, “Crop Recommendation System through Soil Analysis Using Classification in Machine Learning”, IJAST, vol. 29, no. 3, pp. 12738 - 12747, Mar. 2020.</a:t>
            </a:r>
            <a:endParaRPr i="1" sz="1600">
              <a:solidFill>
                <a:srgbClr val="434343"/>
              </a:solidFill>
              <a:latin typeface="Times New Roman"/>
              <a:ea typeface="Times New Roman"/>
              <a:cs typeface="Times New Roman"/>
              <a:sym typeface="Times New Roman"/>
            </a:endParaRPr>
          </a:p>
          <a:p>
            <a:pPr indent="457200" lvl="0" marL="0" rtl="0" algn="just">
              <a:lnSpc>
                <a:spcPct val="100000"/>
              </a:lnSpc>
              <a:spcBef>
                <a:spcPts val="1000"/>
              </a:spcBef>
              <a:spcAft>
                <a:spcPts val="0"/>
              </a:spcAft>
              <a:buClr>
                <a:schemeClr val="dk1"/>
              </a:buClr>
              <a:buSzPts val="3200"/>
              <a:buFont typeface="Calibri"/>
              <a:buNone/>
            </a:pPr>
            <a:r>
              <a:rPr i="1" lang="en-US" sz="1600">
                <a:solidFill>
                  <a:srgbClr val="434343"/>
                </a:solidFill>
                <a:latin typeface="Times New Roman"/>
                <a:ea typeface="Times New Roman"/>
                <a:cs typeface="Times New Roman"/>
                <a:sym typeface="Times New Roman"/>
              </a:rPr>
              <a:t>[5] R. Luciani, G. Laneve and M. JahJah, "Agricultural Monitoring, an Automatic Procedure for Crop Mapping and Yield Estimation: The Great Rift Valley of Kenya Case," in IEEE Journal of Selected Topics in Applied Earth Observations and Remote Sensing, vol. 12, no. 7, pp. 2196-2208, July 2019, doi: 10.1109/JSTARS.2019.2921437.</a:t>
            </a:r>
            <a:endParaRPr i="1" sz="1600">
              <a:solidFill>
                <a:srgbClr val="434343"/>
              </a:solidFill>
              <a:latin typeface="Times New Roman"/>
              <a:ea typeface="Times New Roman"/>
              <a:cs typeface="Times New Roman"/>
              <a:sym typeface="Times New Roman"/>
            </a:endParaRPr>
          </a:p>
          <a:p>
            <a:pPr indent="457200" lvl="0" marL="0" rtl="0" algn="just">
              <a:lnSpc>
                <a:spcPct val="100000"/>
              </a:lnSpc>
              <a:spcBef>
                <a:spcPts val="640"/>
              </a:spcBef>
              <a:spcAft>
                <a:spcPts val="0"/>
              </a:spcAft>
              <a:buClr>
                <a:schemeClr val="dk1"/>
              </a:buClr>
              <a:buSzPts val="3200"/>
              <a:buFont typeface="Calibri"/>
              <a:buNone/>
            </a:pPr>
            <a:r>
              <a:t/>
            </a:r>
            <a:endParaRPr i="1" sz="1600">
              <a:solidFill>
                <a:srgbClr val="434343"/>
              </a:solidFill>
              <a:latin typeface="Times New Roman"/>
              <a:ea typeface="Times New Roman"/>
              <a:cs typeface="Times New Roman"/>
              <a:sym typeface="Times New Roman"/>
            </a:endParaRPr>
          </a:p>
          <a:p>
            <a:pPr indent="457200" lvl="0" marL="0" rtl="0" algn="just">
              <a:lnSpc>
                <a:spcPct val="100000"/>
              </a:lnSpc>
              <a:spcBef>
                <a:spcPts val="640"/>
              </a:spcBef>
              <a:spcAft>
                <a:spcPts val="0"/>
              </a:spcAft>
              <a:buClr>
                <a:schemeClr val="dk1"/>
              </a:buClr>
              <a:buSzPts val="3200"/>
              <a:buFont typeface="Calibri"/>
              <a:buNone/>
            </a:pPr>
            <a:r>
              <a:t/>
            </a:r>
            <a:endParaRPr i="1" sz="1600">
              <a:solidFill>
                <a:srgbClr val="434343"/>
              </a:solidFill>
              <a:latin typeface="Times New Roman"/>
              <a:ea typeface="Times New Roman"/>
              <a:cs typeface="Times New Roman"/>
              <a:sym typeface="Times New Roman"/>
            </a:endParaRPr>
          </a:p>
        </p:txBody>
      </p:sp>
      <p:pic>
        <p:nvPicPr>
          <p:cNvPr descr="L1.png" id="310" name="Google Shape;310;p10"/>
          <p:cNvPicPr preferRelativeResize="0"/>
          <p:nvPr/>
        </p:nvPicPr>
        <p:blipFill rotWithShape="1">
          <a:blip r:embed="rId3">
            <a:alphaModFix/>
          </a:blip>
          <a:srcRect b="0" l="0" r="0" t="0"/>
          <a:stretch/>
        </p:blipFill>
        <p:spPr>
          <a:xfrm>
            <a:off x="7924630" y="0"/>
            <a:ext cx="1219370" cy="905001"/>
          </a:xfrm>
          <a:prstGeom prst="rect">
            <a:avLst/>
          </a:prstGeom>
          <a:noFill/>
          <a:ln>
            <a:noFill/>
          </a:ln>
        </p:spPr>
      </p:pic>
      <p:sp>
        <p:nvSpPr>
          <p:cNvPr id="311" name="Google Shape;311;p10"/>
          <p:cNvSpPr txBox="1"/>
          <p:nvPr>
            <p:ph idx="10" type="dt"/>
          </p:nvPr>
        </p:nvSpPr>
        <p:spPr>
          <a:xfrm>
            <a:off x="457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sz="1000"/>
              <a:t>1/27/2021</a:t>
            </a:r>
            <a:endParaRPr sz="1000"/>
          </a:p>
        </p:txBody>
      </p:sp>
      <p:sp>
        <p:nvSpPr>
          <p:cNvPr id="312" name="Google Shape;312;p10"/>
          <p:cNvSpPr txBox="1"/>
          <p:nvPr>
            <p:ph idx="11" type="ftr"/>
          </p:nvPr>
        </p:nvSpPr>
        <p:spPr>
          <a:xfrm>
            <a:off x="3124200" y="6356350"/>
            <a:ext cx="23907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SRI SAI RAM ENGINEERING COLLEGE / CSE / III A</a:t>
            </a:r>
            <a:endParaRPr/>
          </a:p>
        </p:txBody>
      </p:sp>
      <p:sp>
        <p:nvSpPr>
          <p:cNvPr id="313" name="Google Shape;313;p10"/>
          <p:cNvSpPr txBox="1"/>
          <p:nvPr>
            <p:ph idx="12" type="sldNum"/>
          </p:nvPr>
        </p:nvSpPr>
        <p:spPr>
          <a:xfrm>
            <a:off x="6553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sz="1000"/>
              <a:t>‹#›</a:t>
            </a:fld>
            <a:endParaRPr sz="10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11"/>
          <p:cNvSpPr txBox="1"/>
          <p:nvPr>
            <p:ph idx="1" type="body"/>
          </p:nvPr>
        </p:nvSpPr>
        <p:spPr>
          <a:xfrm>
            <a:off x="457200" y="477725"/>
            <a:ext cx="8229600" cy="5345100"/>
          </a:xfrm>
          <a:prstGeom prst="rect">
            <a:avLst/>
          </a:prstGeom>
          <a:noFill/>
          <a:ln>
            <a:noFill/>
          </a:ln>
        </p:spPr>
        <p:txBody>
          <a:bodyPr anchorCtr="0" anchor="t" bIns="45700" lIns="91425" spcFirstLastPara="1" rIns="91425" wrap="square" tIns="45700">
            <a:normAutofit/>
          </a:bodyPr>
          <a:lstStyle/>
          <a:p>
            <a:pPr indent="-368300" lvl="0" marL="457200" rtl="0" algn="l">
              <a:lnSpc>
                <a:spcPct val="115000"/>
              </a:lnSpc>
              <a:spcBef>
                <a:spcPts val="0"/>
              </a:spcBef>
              <a:spcAft>
                <a:spcPts val="0"/>
              </a:spcAft>
              <a:buClr>
                <a:srgbClr val="434343"/>
              </a:buClr>
              <a:buSzPts val="2200"/>
              <a:buFont typeface="Times New Roman"/>
              <a:buChar char="❖"/>
            </a:pPr>
            <a:r>
              <a:rPr lang="en-US" sz="2200">
                <a:solidFill>
                  <a:srgbClr val="434343"/>
                </a:solidFill>
                <a:latin typeface="Times New Roman"/>
                <a:ea typeface="Times New Roman"/>
                <a:cs typeface="Times New Roman"/>
                <a:sym typeface="Times New Roman"/>
              </a:rPr>
              <a:t>ABSTRACT SUBMITTED: </a:t>
            </a:r>
            <a:r>
              <a:rPr b="1" lang="en-US" sz="2200">
                <a:solidFill>
                  <a:srgbClr val="434343"/>
                </a:solidFill>
                <a:latin typeface="Times New Roman"/>
                <a:ea typeface="Times New Roman"/>
                <a:cs typeface="Times New Roman"/>
                <a:sym typeface="Times New Roman"/>
              </a:rPr>
              <a:t>YES</a:t>
            </a:r>
            <a:endParaRPr b="1" sz="2200">
              <a:solidFill>
                <a:srgbClr val="434343"/>
              </a:solidFill>
              <a:latin typeface="Times New Roman"/>
              <a:ea typeface="Times New Roman"/>
              <a:cs typeface="Times New Roman"/>
              <a:sym typeface="Times New Roman"/>
            </a:endParaRPr>
          </a:p>
          <a:p>
            <a:pPr indent="-368300" lvl="0" marL="457200" rtl="0" algn="l">
              <a:lnSpc>
                <a:spcPct val="115000"/>
              </a:lnSpc>
              <a:spcBef>
                <a:spcPts val="1000"/>
              </a:spcBef>
              <a:spcAft>
                <a:spcPts val="0"/>
              </a:spcAft>
              <a:buClr>
                <a:srgbClr val="434343"/>
              </a:buClr>
              <a:buSzPts val="2200"/>
              <a:buFont typeface="Times New Roman"/>
              <a:buChar char="❖"/>
            </a:pPr>
            <a:r>
              <a:rPr lang="en-US" sz="2200">
                <a:solidFill>
                  <a:srgbClr val="434343"/>
                </a:solidFill>
                <a:latin typeface="Times New Roman"/>
                <a:ea typeface="Times New Roman"/>
                <a:cs typeface="Times New Roman"/>
                <a:sym typeface="Times New Roman"/>
              </a:rPr>
              <a:t>BASE PAPER SUBMITTED: </a:t>
            </a:r>
            <a:r>
              <a:rPr b="1" lang="en-US" sz="2200">
                <a:solidFill>
                  <a:srgbClr val="434343"/>
                </a:solidFill>
                <a:latin typeface="Times New Roman"/>
                <a:ea typeface="Times New Roman"/>
                <a:cs typeface="Times New Roman"/>
                <a:sym typeface="Times New Roman"/>
              </a:rPr>
              <a:t>YES</a:t>
            </a:r>
            <a:endParaRPr sz="2600">
              <a:latin typeface="Times New Roman"/>
              <a:ea typeface="Times New Roman"/>
              <a:cs typeface="Times New Roman"/>
              <a:sym typeface="Times New Roman"/>
            </a:endParaRPr>
          </a:p>
          <a:p>
            <a:pPr indent="-368300" lvl="0" marL="457200" rtl="0" algn="l">
              <a:lnSpc>
                <a:spcPct val="115000"/>
              </a:lnSpc>
              <a:spcBef>
                <a:spcPts val="1000"/>
              </a:spcBef>
              <a:spcAft>
                <a:spcPts val="0"/>
              </a:spcAft>
              <a:buClr>
                <a:srgbClr val="434343"/>
              </a:buClr>
              <a:buSzPts val="2200"/>
              <a:buFont typeface="Times New Roman"/>
              <a:buChar char="❖"/>
            </a:pPr>
            <a:r>
              <a:rPr lang="en-US" sz="2200">
                <a:solidFill>
                  <a:srgbClr val="434343"/>
                </a:solidFill>
                <a:latin typeface="Times New Roman"/>
                <a:ea typeface="Times New Roman"/>
                <a:cs typeface="Times New Roman"/>
                <a:sym typeface="Times New Roman"/>
              </a:rPr>
              <a:t>SDG : </a:t>
            </a:r>
            <a:r>
              <a:rPr b="1" lang="en-US" sz="2200">
                <a:solidFill>
                  <a:srgbClr val="434343"/>
                </a:solidFill>
                <a:latin typeface="Times New Roman"/>
                <a:ea typeface="Times New Roman"/>
                <a:cs typeface="Times New Roman"/>
                <a:sym typeface="Times New Roman"/>
              </a:rPr>
              <a:t>GOAL 2 - ZERO </a:t>
            </a:r>
            <a:r>
              <a:rPr b="1" lang="en-US" sz="2200">
                <a:solidFill>
                  <a:srgbClr val="434343"/>
                </a:solidFill>
                <a:latin typeface="Times New Roman"/>
                <a:ea typeface="Times New Roman"/>
                <a:cs typeface="Times New Roman"/>
                <a:sym typeface="Times New Roman"/>
              </a:rPr>
              <a:t>HUNGER</a:t>
            </a:r>
            <a:r>
              <a:rPr lang="en-US" sz="2200">
                <a:solidFill>
                  <a:srgbClr val="434343"/>
                </a:solidFill>
                <a:latin typeface="Times New Roman"/>
                <a:ea typeface="Times New Roman"/>
                <a:cs typeface="Times New Roman"/>
                <a:sym typeface="Times New Roman"/>
              </a:rPr>
              <a:t> </a:t>
            </a:r>
            <a:r>
              <a:rPr lang="en-US" sz="2200">
                <a:solidFill>
                  <a:srgbClr val="434343"/>
                </a:solidFill>
                <a:latin typeface="Times New Roman"/>
                <a:ea typeface="Times New Roman"/>
                <a:cs typeface="Times New Roman"/>
                <a:sym typeface="Times New Roman"/>
              </a:rPr>
              <a:t>- </a:t>
            </a:r>
            <a:r>
              <a:rPr lang="en-US" sz="2200">
                <a:solidFill>
                  <a:srgbClr val="434343"/>
                </a:solidFill>
                <a:latin typeface="Times New Roman"/>
                <a:ea typeface="Times New Roman"/>
                <a:cs typeface="Times New Roman"/>
                <a:sym typeface="Times New Roman"/>
              </a:rPr>
              <a:t>END HUNGER, ACHIEVE FOOD SECURITY AND IMPROVED NUTRITION AND PROMOTE SUSTAINABLE </a:t>
            </a:r>
            <a:r>
              <a:rPr b="1" lang="en-US" sz="2200">
                <a:solidFill>
                  <a:srgbClr val="434343"/>
                </a:solidFill>
                <a:latin typeface="Times New Roman"/>
                <a:ea typeface="Times New Roman"/>
                <a:cs typeface="Times New Roman"/>
                <a:sym typeface="Times New Roman"/>
              </a:rPr>
              <a:t>AGRICULTURE.</a:t>
            </a:r>
            <a:endParaRPr b="1" sz="2200">
              <a:solidFill>
                <a:srgbClr val="434343"/>
              </a:solidFill>
              <a:latin typeface="Times New Roman"/>
              <a:ea typeface="Times New Roman"/>
              <a:cs typeface="Times New Roman"/>
              <a:sym typeface="Times New Roman"/>
            </a:endParaRPr>
          </a:p>
          <a:p>
            <a:pPr indent="-368300" lvl="0" marL="457200" rtl="0" algn="l">
              <a:lnSpc>
                <a:spcPct val="115000"/>
              </a:lnSpc>
              <a:spcBef>
                <a:spcPts val="1000"/>
              </a:spcBef>
              <a:spcAft>
                <a:spcPts val="0"/>
              </a:spcAft>
              <a:buClr>
                <a:srgbClr val="434343"/>
              </a:buClr>
              <a:buSzPts val="2200"/>
              <a:buFont typeface="Times New Roman"/>
              <a:buChar char="❖"/>
            </a:pPr>
            <a:r>
              <a:rPr lang="en-US" sz="2200">
                <a:solidFill>
                  <a:srgbClr val="434343"/>
                </a:solidFill>
                <a:latin typeface="Times New Roman"/>
                <a:ea typeface="Times New Roman"/>
                <a:cs typeface="Times New Roman"/>
                <a:sym typeface="Times New Roman"/>
              </a:rPr>
              <a:t>DOMAIN: </a:t>
            </a:r>
            <a:r>
              <a:rPr b="1" lang="en-US" sz="2200">
                <a:solidFill>
                  <a:srgbClr val="434343"/>
                </a:solidFill>
                <a:latin typeface="Times New Roman"/>
                <a:ea typeface="Times New Roman"/>
                <a:cs typeface="Times New Roman"/>
                <a:sym typeface="Times New Roman"/>
              </a:rPr>
              <a:t>MACHINE LEARNING</a:t>
            </a:r>
            <a:endParaRPr b="1" sz="2200">
              <a:solidFill>
                <a:srgbClr val="434343"/>
              </a:solidFill>
              <a:latin typeface="Times New Roman"/>
              <a:ea typeface="Times New Roman"/>
              <a:cs typeface="Times New Roman"/>
              <a:sym typeface="Times New Roman"/>
            </a:endParaRPr>
          </a:p>
          <a:p>
            <a:pPr indent="-342900" lvl="0" marL="457200" rtl="0" algn="l">
              <a:lnSpc>
                <a:spcPct val="115000"/>
              </a:lnSpc>
              <a:spcBef>
                <a:spcPts val="1000"/>
              </a:spcBef>
              <a:spcAft>
                <a:spcPts val="0"/>
              </a:spcAft>
              <a:buClr>
                <a:srgbClr val="434343"/>
              </a:buClr>
              <a:buSzPts val="1800"/>
              <a:buFont typeface="Times New Roman"/>
              <a:buChar char="❖"/>
            </a:pPr>
            <a:r>
              <a:rPr lang="en-US" sz="2200">
                <a:solidFill>
                  <a:srgbClr val="434343"/>
                </a:solidFill>
                <a:latin typeface="Times New Roman"/>
                <a:ea typeface="Times New Roman"/>
                <a:cs typeface="Times New Roman"/>
                <a:sym typeface="Times New Roman"/>
              </a:rPr>
              <a:t>SOCIAL </a:t>
            </a:r>
            <a:r>
              <a:rPr lang="en-US" sz="2200">
                <a:solidFill>
                  <a:srgbClr val="434343"/>
                </a:solidFill>
                <a:latin typeface="Times New Roman"/>
                <a:ea typeface="Times New Roman"/>
                <a:cs typeface="Times New Roman"/>
                <a:sym typeface="Times New Roman"/>
              </a:rPr>
              <a:t>RELEVANT</a:t>
            </a:r>
            <a:r>
              <a:rPr lang="en-US" sz="2200">
                <a:solidFill>
                  <a:srgbClr val="434343"/>
                </a:solidFill>
                <a:latin typeface="Times New Roman"/>
                <a:ea typeface="Times New Roman"/>
                <a:cs typeface="Times New Roman"/>
                <a:sym typeface="Times New Roman"/>
              </a:rPr>
              <a:t>: </a:t>
            </a:r>
            <a:r>
              <a:rPr b="1" lang="en-US" sz="2200">
                <a:solidFill>
                  <a:srgbClr val="434343"/>
                </a:solidFill>
                <a:latin typeface="Times New Roman"/>
                <a:ea typeface="Times New Roman"/>
                <a:cs typeface="Times New Roman"/>
                <a:sym typeface="Times New Roman"/>
              </a:rPr>
              <a:t>YES</a:t>
            </a:r>
            <a:r>
              <a:rPr b="1" lang="en-US" sz="2400">
                <a:solidFill>
                  <a:srgbClr val="434343"/>
                </a:solidFill>
                <a:latin typeface="Times New Roman"/>
                <a:ea typeface="Times New Roman"/>
                <a:cs typeface="Times New Roman"/>
                <a:sym typeface="Times New Roman"/>
              </a:rPr>
              <a:t> </a:t>
            </a:r>
            <a:r>
              <a:rPr lang="en-US" sz="2200">
                <a:solidFill>
                  <a:srgbClr val="434343"/>
                </a:solidFill>
                <a:latin typeface="Times New Roman"/>
                <a:ea typeface="Times New Roman"/>
                <a:cs typeface="Times New Roman"/>
                <a:sym typeface="Times New Roman"/>
              </a:rPr>
              <a:t>( AGRICULTURE )</a:t>
            </a:r>
            <a:endParaRPr sz="3000">
              <a:solidFill>
                <a:srgbClr val="434343"/>
              </a:solidFill>
              <a:latin typeface="Times New Roman"/>
              <a:ea typeface="Times New Roman"/>
              <a:cs typeface="Times New Roman"/>
              <a:sym typeface="Times New Roman"/>
            </a:endParaRPr>
          </a:p>
          <a:p>
            <a:pPr indent="-368300" lvl="0" marL="457200" rtl="0" algn="l">
              <a:lnSpc>
                <a:spcPct val="115000"/>
              </a:lnSpc>
              <a:spcBef>
                <a:spcPts val="1000"/>
              </a:spcBef>
              <a:spcAft>
                <a:spcPts val="0"/>
              </a:spcAft>
              <a:buClr>
                <a:srgbClr val="434343"/>
              </a:buClr>
              <a:buSzPts val="2200"/>
              <a:buFont typeface="Times New Roman"/>
              <a:buChar char="❖"/>
            </a:pPr>
            <a:r>
              <a:rPr lang="en-US" sz="2200">
                <a:solidFill>
                  <a:srgbClr val="434343"/>
                </a:solidFill>
                <a:latin typeface="Times New Roman"/>
                <a:ea typeface="Times New Roman"/>
                <a:cs typeface="Times New Roman"/>
                <a:sym typeface="Times New Roman"/>
              </a:rPr>
              <a:t>PATENT: </a:t>
            </a:r>
            <a:r>
              <a:rPr b="1" lang="en-US" sz="2200">
                <a:solidFill>
                  <a:srgbClr val="434343"/>
                </a:solidFill>
                <a:latin typeface="Times New Roman"/>
                <a:ea typeface="Times New Roman"/>
                <a:cs typeface="Times New Roman"/>
                <a:sym typeface="Times New Roman"/>
              </a:rPr>
              <a:t>NO</a:t>
            </a:r>
            <a:endParaRPr b="1" sz="2200">
              <a:solidFill>
                <a:srgbClr val="434343"/>
              </a:solidFill>
              <a:latin typeface="Times New Roman"/>
              <a:ea typeface="Times New Roman"/>
              <a:cs typeface="Times New Roman"/>
              <a:sym typeface="Times New Roman"/>
            </a:endParaRPr>
          </a:p>
          <a:p>
            <a:pPr indent="-368300" lvl="0" marL="457200" rtl="0" algn="l">
              <a:lnSpc>
                <a:spcPct val="115000"/>
              </a:lnSpc>
              <a:spcBef>
                <a:spcPts val="1000"/>
              </a:spcBef>
              <a:spcAft>
                <a:spcPts val="0"/>
              </a:spcAft>
              <a:buClr>
                <a:srgbClr val="434343"/>
              </a:buClr>
              <a:buSzPts val="2200"/>
              <a:buFont typeface="Times New Roman"/>
              <a:buChar char="❖"/>
            </a:pPr>
            <a:r>
              <a:rPr lang="en-US" sz="2200">
                <a:solidFill>
                  <a:srgbClr val="434343"/>
                </a:solidFill>
                <a:latin typeface="Times New Roman"/>
                <a:ea typeface="Times New Roman"/>
                <a:cs typeface="Times New Roman"/>
                <a:sym typeface="Times New Roman"/>
              </a:rPr>
              <a:t>PUBLICATION DETAILS: </a:t>
            </a:r>
            <a:endParaRPr sz="2200">
              <a:solidFill>
                <a:srgbClr val="434343"/>
              </a:solidFill>
              <a:latin typeface="Times New Roman"/>
              <a:ea typeface="Times New Roman"/>
              <a:cs typeface="Times New Roman"/>
              <a:sym typeface="Times New Roman"/>
            </a:endParaRPr>
          </a:p>
          <a:p>
            <a:pPr indent="-368300" lvl="0" marL="457200" rtl="0" algn="l">
              <a:lnSpc>
                <a:spcPct val="115000"/>
              </a:lnSpc>
              <a:spcBef>
                <a:spcPts val="1000"/>
              </a:spcBef>
              <a:spcAft>
                <a:spcPts val="0"/>
              </a:spcAft>
              <a:buClr>
                <a:srgbClr val="434343"/>
              </a:buClr>
              <a:buSzPts val="2200"/>
              <a:buFont typeface="Times New Roman"/>
              <a:buChar char="❖"/>
            </a:pPr>
            <a:r>
              <a:rPr lang="en-US" sz="2200">
                <a:solidFill>
                  <a:srgbClr val="434343"/>
                </a:solidFill>
                <a:latin typeface="Times New Roman"/>
                <a:ea typeface="Times New Roman"/>
                <a:cs typeface="Times New Roman"/>
                <a:sym typeface="Times New Roman"/>
              </a:rPr>
              <a:t>COMPANY: </a:t>
            </a:r>
            <a:r>
              <a:rPr b="1" lang="en-US" sz="2200">
                <a:solidFill>
                  <a:srgbClr val="434343"/>
                </a:solidFill>
                <a:latin typeface="Times New Roman"/>
                <a:ea typeface="Times New Roman"/>
                <a:cs typeface="Times New Roman"/>
                <a:sym typeface="Times New Roman"/>
              </a:rPr>
              <a:t>NO</a:t>
            </a:r>
            <a:endParaRPr b="1" sz="2200">
              <a:solidFill>
                <a:srgbClr val="434343"/>
              </a:solidFill>
              <a:latin typeface="Times New Roman"/>
              <a:ea typeface="Times New Roman"/>
              <a:cs typeface="Times New Roman"/>
              <a:sym typeface="Times New Roman"/>
            </a:endParaRPr>
          </a:p>
          <a:p>
            <a:pPr indent="-368300" lvl="0" marL="457200" rtl="0" algn="l">
              <a:lnSpc>
                <a:spcPct val="115000"/>
              </a:lnSpc>
              <a:spcBef>
                <a:spcPts val="1000"/>
              </a:spcBef>
              <a:spcAft>
                <a:spcPts val="1000"/>
              </a:spcAft>
              <a:buClr>
                <a:srgbClr val="434343"/>
              </a:buClr>
              <a:buSzPts val="2200"/>
              <a:buFont typeface="Times New Roman"/>
              <a:buChar char="❖"/>
            </a:pPr>
            <a:r>
              <a:rPr lang="en-US" sz="2200">
                <a:solidFill>
                  <a:srgbClr val="434343"/>
                </a:solidFill>
                <a:latin typeface="Times New Roman"/>
                <a:ea typeface="Times New Roman"/>
                <a:cs typeface="Times New Roman"/>
                <a:sym typeface="Times New Roman"/>
              </a:rPr>
              <a:t>GOVERNMENT: </a:t>
            </a:r>
            <a:r>
              <a:rPr b="1" lang="en-US" sz="2200">
                <a:solidFill>
                  <a:srgbClr val="434343"/>
                </a:solidFill>
                <a:latin typeface="Times New Roman"/>
                <a:ea typeface="Times New Roman"/>
                <a:cs typeface="Times New Roman"/>
                <a:sym typeface="Times New Roman"/>
              </a:rPr>
              <a:t>NO </a:t>
            </a:r>
            <a:endParaRPr b="1" sz="2200">
              <a:solidFill>
                <a:srgbClr val="434343"/>
              </a:solidFill>
              <a:latin typeface="Times New Roman"/>
              <a:ea typeface="Times New Roman"/>
              <a:cs typeface="Times New Roman"/>
              <a:sym typeface="Times New Roman"/>
            </a:endParaRPr>
          </a:p>
        </p:txBody>
      </p:sp>
      <p:pic>
        <p:nvPicPr>
          <p:cNvPr descr="L1.png" id="319" name="Google Shape;319;p11"/>
          <p:cNvPicPr preferRelativeResize="0"/>
          <p:nvPr/>
        </p:nvPicPr>
        <p:blipFill rotWithShape="1">
          <a:blip r:embed="rId3">
            <a:alphaModFix/>
          </a:blip>
          <a:srcRect b="0" l="0" r="0" t="0"/>
          <a:stretch/>
        </p:blipFill>
        <p:spPr>
          <a:xfrm>
            <a:off x="7924630" y="0"/>
            <a:ext cx="1219370" cy="905001"/>
          </a:xfrm>
          <a:prstGeom prst="rect">
            <a:avLst/>
          </a:prstGeom>
          <a:noFill/>
          <a:ln>
            <a:noFill/>
          </a:ln>
        </p:spPr>
      </p:pic>
      <p:sp>
        <p:nvSpPr>
          <p:cNvPr id="320" name="Google Shape;320;p11"/>
          <p:cNvSpPr txBox="1"/>
          <p:nvPr>
            <p:ph idx="10" type="dt"/>
          </p:nvPr>
        </p:nvSpPr>
        <p:spPr>
          <a:xfrm>
            <a:off x="457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sz="1000"/>
              <a:t>1/27/2021</a:t>
            </a:r>
            <a:endParaRPr sz="1000"/>
          </a:p>
        </p:txBody>
      </p:sp>
      <p:sp>
        <p:nvSpPr>
          <p:cNvPr id="321" name="Google Shape;321;p11"/>
          <p:cNvSpPr txBox="1"/>
          <p:nvPr>
            <p:ph idx="11" type="ftr"/>
          </p:nvPr>
        </p:nvSpPr>
        <p:spPr>
          <a:xfrm>
            <a:off x="3124200" y="6356350"/>
            <a:ext cx="23907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SRI SAI RAM ENGINEERING COLLEGE / CSE / III A</a:t>
            </a:r>
            <a:endParaRPr/>
          </a:p>
        </p:txBody>
      </p:sp>
      <p:sp>
        <p:nvSpPr>
          <p:cNvPr id="322" name="Google Shape;322;p11"/>
          <p:cNvSpPr txBox="1"/>
          <p:nvPr>
            <p:ph idx="12" type="sldNum"/>
          </p:nvPr>
        </p:nvSpPr>
        <p:spPr>
          <a:xfrm>
            <a:off x="6553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sz="1000"/>
              <a:t>‹#›</a:t>
            </a:fld>
            <a:endParaRPr sz="1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
          <p:cNvSpPr txBox="1"/>
          <p:nvPr>
            <p:ph type="title"/>
          </p:nvPr>
        </p:nvSpPr>
        <p:spPr>
          <a:xfrm>
            <a:off x="380990" y="520267"/>
            <a:ext cx="8229600" cy="4353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2880"/>
              <a:buFont typeface="Times New Roman"/>
              <a:buNone/>
            </a:pPr>
            <a:r>
              <a:rPr b="1" lang="en-US" sz="2880">
                <a:latin typeface="Times New Roman"/>
                <a:ea typeface="Times New Roman"/>
                <a:cs typeface="Times New Roman"/>
                <a:sym typeface="Times New Roman"/>
              </a:rPr>
              <a:t>OUTLINE OF PRESENTATION</a:t>
            </a:r>
            <a:endParaRPr b="1" sz="2880">
              <a:latin typeface="Times New Roman"/>
              <a:ea typeface="Times New Roman"/>
              <a:cs typeface="Times New Roman"/>
              <a:sym typeface="Times New Roman"/>
            </a:endParaRPr>
          </a:p>
        </p:txBody>
      </p:sp>
      <p:sp>
        <p:nvSpPr>
          <p:cNvPr id="108" name="Google Shape;108;p2"/>
          <p:cNvSpPr txBox="1"/>
          <p:nvPr>
            <p:ph idx="1" type="body"/>
          </p:nvPr>
        </p:nvSpPr>
        <p:spPr>
          <a:xfrm>
            <a:off x="1200150" y="1393450"/>
            <a:ext cx="7500900" cy="4440900"/>
          </a:xfrm>
          <a:prstGeom prst="rect">
            <a:avLst/>
          </a:prstGeom>
          <a:noFill/>
          <a:ln>
            <a:noFill/>
          </a:ln>
        </p:spPr>
        <p:txBody>
          <a:bodyPr anchorCtr="0" anchor="t" bIns="45700" lIns="91425" spcFirstLastPara="1" rIns="91425" wrap="square" tIns="45700">
            <a:noAutofit/>
          </a:bodyPr>
          <a:lstStyle/>
          <a:p>
            <a:pPr indent="-317500" lvl="0" marL="342900" rtl="0" algn="l">
              <a:lnSpc>
                <a:spcPct val="100000"/>
              </a:lnSpc>
              <a:spcBef>
                <a:spcPts val="0"/>
              </a:spcBef>
              <a:spcAft>
                <a:spcPts val="0"/>
              </a:spcAft>
              <a:buClr>
                <a:schemeClr val="dk1"/>
              </a:buClr>
              <a:buSzPts val="2400"/>
              <a:buFont typeface="Times New Roman"/>
              <a:buChar char="❖"/>
            </a:pPr>
            <a:r>
              <a:rPr lang="en-US" sz="2400">
                <a:latin typeface="Times New Roman"/>
                <a:ea typeface="Times New Roman"/>
                <a:cs typeface="Times New Roman"/>
                <a:sym typeface="Times New Roman"/>
              </a:rPr>
              <a:t>Objective</a:t>
            </a:r>
            <a:endParaRPr sz="2400">
              <a:latin typeface="Times New Roman"/>
              <a:ea typeface="Times New Roman"/>
              <a:cs typeface="Times New Roman"/>
              <a:sym typeface="Times New Roman"/>
            </a:endParaRPr>
          </a:p>
          <a:p>
            <a:pPr indent="-317500" lvl="0" marL="342900" rtl="0" algn="l">
              <a:lnSpc>
                <a:spcPct val="100000"/>
              </a:lnSpc>
              <a:spcBef>
                <a:spcPts val="560"/>
              </a:spcBef>
              <a:spcAft>
                <a:spcPts val="0"/>
              </a:spcAft>
              <a:buClr>
                <a:schemeClr val="dk1"/>
              </a:buClr>
              <a:buSzPts val="2400"/>
              <a:buFont typeface="Times New Roman"/>
              <a:buChar char="❖"/>
            </a:pPr>
            <a:r>
              <a:rPr lang="en-US" sz="2400">
                <a:latin typeface="Times New Roman"/>
                <a:ea typeface="Times New Roman"/>
                <a:cs typeface="Times New Roman"/>
                <a:sym typeface="Times New Roman"/>
              </a:rPr>
              <a:t>Abstract</a:t>
            </a:r>
            <a:endParaRPr sz="2400">
              <a:latin typeface="Times New Roman"/>
              <a:ea typeface="Times New Roman"/>
              <a:cs typeface="Times New Roman"/>
              <a:sym typeface="Times New Roman"/>
            </a:endParaRPr>
          </a:p>
          <a:p>
            <a:pPr indent="-317500" lvl="0" marL="342900" rtl="0" algn="l">
              <a:lnSpc>
                <a:spcPct val="100000"/>
              </a:lnSpc>
              <a:spcBef>
                <a:spcPts val="560"/>
              </a:spcBef>
              <a:spcAft>
                <a:spcPts val="0"/>
              </a:spcAft>
              <a:buClr>
                <a:schemeClr val="dk1"/>
              </a:buClr>
              <a:buSzPts val="2400"/>
              <a:buFont typeface="Times New Roman"/>
              <a:buChar char="❖"/>
            </a:pPr>
            <a:r>
              <a:rPr lang="en-US" sz="2400">
                <a:latin typeface="Times New Roman"/>
                <a:ea typeface="Times New Roman"/>
                <a:cs typeface="Times New Roman"/>
                <a:sym typeface="Times New Roman"/>
              </a:rPr>
              <a:t>Literature survey</a:t>
            </a:r>
            <a:endParaRPr sz="2400">
              <a:latin typeface="Times New Roman"/>
              <a:ea typeface="Times New Roman"/>
              <a:cs typeface="Times New Roman"/>
              <a:sym typeface="Times New Roman"/>
            </a:endParaRPr>
          </a:p>
          <a:p>
            <a:pPr indent="-317500" lvl="0" marL="342900" rtl="0" algn="l">
              <a:lnSpc>
                <a:spcPct val="100000"/>
              </a:lnSpc>
              <a:spcBef>
                <a:spcPts val="560"/>
              </a:spcBef>
              <a:spcAft>
                <a:spcPts val="0"/>
              </a:spcAft>
              <a:buClr>
                <a:schemeClr val="dk1"/>
              </a:buClr>
              <a:buSzPts val="2400"/>
              <a:buFont typeface="Times New Roman"/>
              <a:buChar char="❖"/>
            </a:pPr>
            <a:r>
              <a:rPr lang="en-US" sz="2400">
                <a:latin typeface="Times New Roman"/>
                <a:ea typeface="Times New Roman"/>
                <a:cs typeface="Times New Roman"/>
                <a:sym typeface="Times New Roman"/>
              </a:rPr>
              <a:t>Proposed System Methodology  </a:t>
            </a:r>
            <a:endParaRPr sz="2400">
              <a:latin typeface="Times New Roman"/>
              <a:ea typeface="Times New Roman"/>
              <a:cs typeface="Times New Roman"/>
              <a:sym typeface="Times New Roman"/>
            </a:endParaRPr>
          </a:p>
          <a:p>
            <a:pPr indent="-317500" lvl="0" marL="342900" rtl="0" algn="l">
              <a:lnSpc>
                <a:spcPct val="100000"/>
              </a:lnSpc>
              <a:spcBef>
                <a:spcPts val="560"/>
              </a:spcBef>
              <a:spcAft>
                <a:spcPts val="0"/>
              </a:spcAft>
              <a:buClr>
                <a:schemeClr val="dk1"/>
              </a:buClr>
              <a:buSzPts val="2400"/>
              <a:buFont typeface="Times New Roman"/>
              <a:buChar char="❖"/>
            </a:pPr>
            <a:r>
              <a:rPr lang="en-US" sz="2400">
                <a:latin typeface="Times New Roman"/>
                <a:ea typeface="Times New Roman"/>
                <a:cs typeface="Times New Roman"/>
                <a:sym typeface="Times New Roman"/>
              </a:rPr>
              <a:t>Overview of the project with block diagram</a:t>
            </a:r>
            <a:endParaRPr sz="2400">
              <a:latin typeface="Times New Roman"/>
              <a:ea typeface="Times New Roman"/>
              <a:cs typeface="Times New Roman"/>
              <a:sym typeface="Times New Roman"/>
            </a:endParaRPr>
          </a:p>
          <a:p>
            <a:pPr indent="-317500" lvl="0" marL="342900" rtl="0" algn="l">
              <a:lnSpc>
                <a:spcPct val="100000"/>
              </a:lnSpc>
              <a:spcBef>
                <a:spcPts val="560"/>
              </a:spcBef>
              <a:spcAft>
                <a:spcPts val="0"/>
              </a:spcAft>
              <a:buClr>
                <a:schemeClr val="dk1"/>
              </a:buClr>
              <a:buSzPts val="2400"/>
              <a:buFont typeface="Times New Roman"/>
              <a:buChar char="❖"/>
            </a:pPr>
            <a:r>
              <a:rPr lang="en-US" sz="2400">
                <a:latin typeface="Times New Roman"/>
                <a:ea typeface="Times New Roman"/>
                <a:cs typeface="Times New Roman"/>
                <a:sym typeface="Times New Roman"/>
              </a:rPr>
              <a:t>Approximate Budget  </a:t>
            </a:r>
            <a:endParaRPr sz="2400">
              <a:latin typeface="Times New Roman"/>
              <a:ea typeface="Times New Roman"/>
              <a:cs typeface="Times New Roman"/>
              <a:sym typeface="Times New Roman"/>
            </a:endParaRPr>
          </a:p>
          <a:p>
            <a:pPr indent="-317500" lvl="0" marL="342900" rtl="0" algn="l">
              <a:lnSpc>
                <a:spcPct val="100000"/>
              </a:lnSpc>
              <a:spcBef>
                <a:spcPts val="560"/>
              </a:spcBef>
              <a:spcAft>
                <a:spcPts val="0"/>
              </a:spcAft>
              <a:buClr>
                <a:schemeClr val="dk1"/>
              </a:buClr>
              <a:buSzPts val="2400"/>
              <a:buFont typeface="Times New Roman"/>
              <a:buChar char="❖"/>
            </a:pPr>
            <a:r>
              <a:rPr lang="en-US" sz="2400">
                <a:latin typeface="Times New Roman"/>
                <a:ea typeface="Times New Roman"/>
                <a:cs typeface="Times New Roman"/>
                <a:sym typeface="Times New Roman"/>
              </a:rPr>
              <a:t>Work plan (Till the last tentative submission date MARCH  2021) </a:t>
            </a:r>
            <a:endParaRPr sz="2400">
              <a:latin typeface="Times New Roman"/>
              <a:ea typeface="Times New Roman"/>
              <a:cs typeface="Times New Roman"/>
              <a:sym typeface="Times New Roman"/>
            </a:endParaRPr>
          </a:p>
          <a:p>
            <a:pPr indent="-317500" lvl="0" marL="342900" rtl="0" algn="l">
              <a:lnSpc>
                <a:spcPct val="100000"/>
              </a:lnSpc>
              <a:spcBef>
                <a:spcPts val="560"/>
              </a:spcBef>
              <a:spcAft>
                <a:spcPts val="0"/>
              </a:spcAft>
              <a:buClr>
                <a:schemeClr val="dk1"/>
              </a:buClr>
              <a:buSzPts val="2400"/>
              <a:buChar char="❖"/>
            </a:pPr>
            <a:r>
              <a:rPr lang="en-US" sz="2400">
                <a:solidFill>
                  <a:srgbClr val="000000"/>
                </a:solidFill>
                <a:latin typeface="Times New Roman"/>
                <a:ea typeface="Times New Roman"/>
                <a:cs typeface="Times New Roman"/>
                <a:sym typeface="Times New Roman"/>
              </a:rPr>
              <a:t>References </a:t>
            </a:r>
            <a:r>
              <a:rPr lang="en-US" sz="2400">
                <a:solidFill>
                  <a:srgbClr val="000000"/>
                </a:solidFill>
                <a:latin typeface="Times New Roman"/>
                <a:ea typeface="Times New Roman"/>
                <a:cs typeface="Times New Roman"/>
                <a:sym typeface="Times New Roman"/>
              </a:rPr>
              <a:t>	</a:t>
            </a:r>
            <a:endParaRPr sz="2400">
              <a:solidFill>
                <a:srgbClr val="000000"/>
              </a:solidFill>
              <a:latin typeface="Times New Roman"/>
              <a:ea typeface="Times New Roman"/>
              <a:cs typeface="Times New Roman"/>
              <a:sym typeface="Times New Roman"/>
            </a:endParaRPr>
          </a:p>
        </p:txBody>
      </p:sp>
      <p:sp>
        <p:nvSpPr>
          <p:cNvPr id="109" name="Google Shape;109;p2"/>
          <p:cNvSpPr txBox="1"/>
          <p:nvPr>
            <p:ph idx="10" type="dt"/>
          </p:nvPr>
        </p:nvSpPr>
        <p:spPr>
          <a:xfrm>
            <a:off x="457200" y="6356360"/>
            <a:ext cx="21336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sz="1000"/>
              <a:t>1/27/2021</a:t>
            </a:r>
            <a:endParaRPr sz="1000"/>
          </a:p>
        </p:txBody>
      </p:sp>
      <p:sp>
        <p:nvSpPr>
          <p:cNvPr id="110" name="Google Shape;110;p2"/>
          <p:cNvSpPr txBox="1"/>
          <p:nvPr>
            <p:ph idx="11" type="ftr"/>
          </p:nvPr>
        </p:nvSpPr>
        <p:spPr>
          <a:xfrm>
            <a:off x="3124200" y="6356350"/>
            <a:ext cx="23907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SRI SAI RAM ENGINEERING COLLEGE / CSE / III A</a:t>
            </a:r>
            <a:endParaRPr/>
          </a:p>
        </p:txBody>
      </p:sp>
      <p:sp>
        <p:nvSpPr>
          <p:cNvPr id="111" name="Google Shape;111;p2"/>
          <p:cNvSpPr txBox="1"/>
          <p:nvPr>
            <p:ph idx="12" type="sldNum"/>
          </p:nvPr>
        </p:nvSpPr>
        <p:spPr>
          <a:xfrm>
            <a:off x="6553200" y="6356360"/>
            <a:ext cx="21336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sz="1000"/>
              <a:t>‹#›</a:t>
            </a:fld>
            <a:endParaRPr sz="1000"/>
          </a:p>
        </p:txBody>
      </p:sp>
      <p:pic>
        <p:nvPicPr>
          <p:cNvPr descr="L1.png" id="112" name="Google Shape;112;p2"/>
          <p:cNvPicPr preferRelativeResize="0"/>
          <p:nvPr/>
        </p:nvPicPr>
        <p:blipFill rotWithShape="1">
          <a:blip r:embed="rId3">
            <a:alphaModFix/>
          </a:blip>
          <a:srcRect b="0" l="0" r="0" t="0"/>
          <a:stretch/>
        </p:blipFill>
        <p:spPr>
          <a:xfrm>
            <a:off x="7924630" y="0"/>
            <a:ext cx="1219370" cy="9050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3959"/>
              <a:buFont typeface="Arial"/>
              <a:buNone/>
            </a:pPr>
            <a:r>
              <a:rPr lang="en-US" sz="3959">
                <a:latin typeface="Times New Roman"/>
                <a:ea typeface="Times New Roman"/>
                <a:cs typeface="Times New Roman"/>
                <a:sym typeface="Times New Roman"/>
              </a:rPr>
              <a:t>Abstract</a:t>
            </a:r>
            <a:br>
              <a:rPr lang="en-US" sz="3959">
                <a:latin typeface="Times New Roman"/>
                <a:ea typeface="Times New Roman"/>
                <a:cs typeface="Times New Roman"/>
                <a:sym typeface="Times New Roman"/>
              </a:rPr>
            </a:br>
            <a:endParaRPr sz="3959">
              <a:latin typeface="Times New Roman"/>
              <a:ea typeface="Times New Roman"/>
              <a:cs typeface="Times New Roman"/>
              <a:sym typeface="Times New Roman"/>
            </a:endParaRPr>
          </a:p>
        </p:txBody>
      </p:sp>
      <p:pic>
        <p:nvPicPr>
          <p:cNvPr descr="L1.png" id="118" name="Google Shape;118;p4"/>
          <p:cNvPicPr preferRelativeResize="0"/>
          <p:nvPr/>
        </p:nvPicPr>
        <p:blipFill rotWithShape="1">
          <a:blip r:embed="rId3">
            <a:alphaModFix/>
          </a:blip>
          <a:srcRect b="0" l="0" r="0" t="0"/>
          <a:stretch/>
        </p:blipFill>
        <p:spPr>
          <a:xfrm>
            <a:off x="7924630" y="0"/>
            <a:ext cx="1219370" cy="905001"/>
          </a:xfrm>
          <a:prstGeom prst="rect">
            <a:avLst/>
          </a:prstGeom>
          <a:noFill/>
          <a:ln>
            <a:noFill/>
          </a:ln>
        </p:spPr>
      </p:pic>
      <p:sp>
        <p:nvSpPr>
          <p:cNvPr id="119" name="Google Shape;119;p4"/>
          <p:cNvSpPr txBox="1"/>
          <p:nvPr>
            <p:ph idx="1" type="body"/>
          </p:nvPr>
        </p:nvSpPr>
        <p:spPr>
          <a:xfrm>
            <a:off x="533400" y="1547756"/>
            <a:ext cx="8229600" cy="4526100"/>
          </a:xfrm>
          <a:prstGeom prst="rect">
            <a:avLst/>
          </a:prstGeom>
          <a:noFill/>
          <a:ln>
            <a:noFill/>
          </a:ln>
        </p:spPr>
        <p:txBody>
          <a:bodyPr anchorCtr="0" anchor="t" bIns="45700" lIns="91425" spcFirstLastPara="1" rIns="91425" wrap="square" tIns="45700">
            <a:normAutofit/>
          </a:bodyPr>
          <a:lstStyle/>
          <a:p>
            <a:pPr indent="-368300" lvl="0" marL="457200" rtl="0" algn="l">
              <a:lnSpc>
                <a:spcPct val="115000"/>
              </a:lnSpc>
              <a:spcBef>
                <a:spcPts val="0"/>
              </a:spcBef>
              <a:spcAft>
                <a:spcPts val="0"/>
              </a:spcAft>
              <a:buClr>
                <a:srgbClr val="000000"/>
              </a:buClr>
              <a:buSzPts val="2200"/>
              <a:buFont typeface="Times New Roman"/>
              <a:buChar char="❖"/>
            </a:pPr>
            <a:r>
              <a:rPr lang="en-US" sz="2200">
                <a:solidFill>
                  <a:srgbClr val="000000"/>
                </a:solidFill>
                <a:latin typeface="Times New Roman"/>
                <a:ea typeface="Times New Roman"/>
                <a:cs typeface="Times New Roman"/>
                <a:sym typeface="Times New Roman"/>
              </a:rPr>
              <a:t>Agriculture in India plays a major role in the economy. 70% of Indian population directly relies on agriculture. </a:t>
            </a:r>
            <a:endParaRPr sz="2200">
              <a:solidFill>
                <a:srgbClr val="000000"/>
              </a:solidFill>
              <a:latin typeface="Times New Roman"/>
              <a:ea typeface="Times New Roman"/>
              <a:cs typeface="Times New Roman"/>
              <a:sym typeface="Times New Roman"/>
            </a:endParaRPr>
          </a:p>
          <a:p>
            <a:pPr indent="-368300" lvl="0" marL="457200" rtl="0" algn="l">
              <a:lnSpc>
                <a:spcPct val="115000"/>
              </a:lnSpc>
              <a:spcBef>
                <a:spcPts val="1000"/>
              </a:spcBef>
              <a:spcAft>
                <a:spcPts val="0"/>
              </a:spcAft>
              <a:buClr>
                <a:srgbClr val="000000"/>
              </a:buClr>
              <a:buSzPts val="2200"/>
              <a:buFont typeface="Times New Roman"/>
              <a:buChar char="❖"/>
            </a:pPr>
            <a:r>
              <a:rPr lang="en-US" sz="2200">
                <a:solidFill>
                  <a:srgbClr val="000000"/>
                </a:solidFill>
                <a:latin typeface="Times New Roman"/>
                <a:ea typeface="Times New Roman"/>
                <a:cs typeface="Times New Roman"/>
                <a:sym typeface="Times New Roman"/>
              </a:rPr>
              <a:t>The common difficulty present among the Indian farmers is, they don’t opt for the proper crop based on their soil requirements. Due to this, they face a serious setback in productivity. This problem can be solved through precision agriculture. </a:t>
            </a:r>
            <a:endParaRPr sz="2200">
              <a:solidFill>
                <a:srgbClr val="000000"/>
              </a:solidFill>
              <a:latin typeface="Times New Roman"/>
              <a:ea typeface="Times New Roman"/>
              <a:cs typeface="Times New Roman"/>
              <a:sym typeface="Times New Roman"/>
            </a:endParaRPr>
          </a:p>
          <a:p>
            <a:pPr indent="-368300" lvl="0" marL="457200" rtl="0" algn="l">
              <a:lnSpc>
                <a:spcPct val="115000"/>
              </a:lnSpc>
              <a:spcBef>
                <a:spcPts val="1000"/>
              </a:spcBef>
              <a:spcAft>
                <a:spcPts val="0"/>
              </a:spcAft>
              <a:buClr>
                <a:srgbClr val="000000"/>
              </a:buClr>
              <a:buSzPts val="2200"/>
              <a:buFont typeface="Times New Roman"/>
              <a:buChar char="❖"/>
            </a:pPr>
            <a:r>
              <a:rPr lang="en-US" sz="2200">
                <a:solidFill>
                  <a:srgbClr val="000000"/>
                </a:solidFill>
                <a:latin typeface="Times New Roman"/>
                <a:ea typeface="Times New Roman"/>
                <a:cs typeface="Times New Roman"/>
                <a:sym typeface="Times New Roman"/>
              </a:rPr>
              <a:t>Weeds are often defined as growth of unwanted plants. Weeds use the same nutrients that crop plants use and weeds may reduce crop yields. This project would solve this problem by distinguishing between crops and weeds using machine learning classification techniques.</a:t>
            </a:r>
            <a:endParaRPr sz="2200">
              <a:solidFill>
                <a:srgbClr val="000000"/>
              </a:solidFill>
              <a:latin typeface="Times New Roman"/>
              <a:ea typeface="Times New Roman"/>
              <a:cs typeface="Times New Roman"/>
              <a:sym typeface="Times New Roman"/>
            </a:endParaRPr>
          </a:p>
        </p:txBody>
      </p:sp>
      <p:sp>
        <p:nvSpPr>
          <p:cNvPr id="120" name="Google Shape;120;p4"/>
          <p:cNvSpPr txBox="1"/>
          <p:nvPr>
            <p:ph idx="10" type="dt"/>
          </p:nvPr>
        </p:nvSpPr>
        <p:spPr>
          <a:xfrm>
            <a:off x="457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sz="1000"/>
              <a:t>1/27/2021</a:t>
            </a:r>
            <a:endParaRPr sz="1000"/>
          </a:p>
        </p:txBody>
      </p:sp>
      <p:sp>
        <p:nvSpPr>
          <p:cNvPr id="121" name="Google Shape;121;p4"/>
          <p:cNvSpPr txBox="1"/>
          <p:nvPr>
            <p:ph idx="11" type="ftr"/>
          </p:nvPr>
        </p:nvSpPr>
        <p:spPr>
          <a:xfrm>
            <a:off x="3124200" y="6356350"/>
            <a:ext cx="23907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SRI SAI RAM ENGINEERING COLLEGE / CSE / III A</a:t>
            </a:r>
            <a:endParaRPr/>
          </a:p>
        </p:txBody>
      </p:sp>
      <p:sp>
        <p:nvSpPr>
          <p:cNvPr id="122" name="Google Shape;122;p4"/>
          <p:cNvSpPr txBox="1"/>
          <p:nvPr>
            <p:ph idx="12" type="sldNum"/>
          </p:nvPr>
        </p:nvSpPr>
        <p:spPr>
          <a:xfrm>
            <a:off x="6553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sz="1000"/>
              <a:t>‹#›</a:t>
            </a:fld>
            <a:endParaRPr sz="1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gbc0017dadf_2_1"/>
          <p:cNvSpPr txBox="1"/>
          <p:nvPr>
            <p:ph type="title"/>
          </p:nvPr>
        </p:nvSpPr>
        <p:spPr>
          <a:xfrm>
            <a:off x="457200" y="274638"/>
            <a:ext cx="8229600" cy="114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sz="3350">
                <a:solidFill>
                  <a:srgbClr val="000000"/>
                </a:solidFill>
                <a:latin typeface="Times New Roman"/>
                <a:ea typeface="Times New Roman"/>
                <a:cs typeface="Times New Roman"/>
                <a:sym typeface="Times New Roman"/>
              </a:rPr>
              <a:t>Why do we need this system?</a:t>
            </a:r>
            <a:endParaRPr b="1" sz="3350">
              <a:solidFill>
                <a:srgbClr val="000000"/>
              </a:solidFill>
              <a:latin typeface="Times New Roman"/>
              <a:ea typeface="Times New Roman"/>
              <a:cs typeface="Times New Roman"/>
              <a:sym typeface="Times New Roman"/>
            </a:endParaRPr>
          </a:p>
        </p:txBody>
      </p:sp>
      <p:pic>
        <p:nvPicPr>
          <p:cNvPr id="129" name="Google Shape;129;gbc0017dadf_2_1"/>
          <p:cNvPicPr preferRelativeResize="0"/>
          <p:nvPr/>
        </p:nvPicPr>
        <p:blipFill>
          <a:blip r:embed="rId3">
            <a:alphaModFix/>
          </a:blip>
          <a:stretch>
            <a:fillRect/>
          </a:stretch>
        </p:blipFill>
        <p:spPr>
          <a:xfrm>
            <a:off x="496425" y="1575200"/>
            <a:ext cx="3613074" cy="3331200"/>
          </a:xfrm>
          <a:prstGeom prst="rect">
            <a:avLst/>
          </a:prstGeom>
          <a:noFill/>
          <a:ln>
            <a:noFill/>
          </a:ln>
          <a:effectLst>
            <a:outerShdw blurRad="57150" rotWithShape="0" algn="bl" dir="5400000" dist="19050">
              <a:srgbClr val="000000">
                <a:alpha val="92000"/>
              </a:srgbClr>
            </a:outerShdw>
          </a:effectLst>
        </p:spPr>
      </p:pic>
      <p:pic>
        <p:nvPicPr>
          <p:cNvPr id="130" name="Google Shape;130;gbc0017dadf_2_1"/>
          <p:cNvPicPr preferRelativeResize="0"/>
          <p:nvPr/>
        </p:nvPicPr>
        <p:blipFill>
          <a:blip r:embed="rId4">
            <a:alphaModFix/>
          </a:blip>
          <a:stretch>
            <a:fillRect/>
          </a:stretch>
        </p:blipFill>
        <p:spPr>
          <a:xfrm>
            <a:off x="5025425" y="1575200"/>
            <a:ext cx="3550774" cy="3331200"/>
          </a:xfrm>
          <a:prstGeom prst="rect">
            <a:avLst/>
          </a:prstGeom>
          <a:noFill/>
          <a:ln>
            <a:noFill/>
          </a:ln>
          <a:effectLst>
            <a:outerShdw blurRad="57150" rotWithShape="0" algn="bl" dir="5400000" dist="19050">
              <a:srgbClr val="000000">
                <a:alpha val="70000"/>
              </a:srgbClr>
            </a:outerShdw>
          </a:effectLst>
        </p:spPr>
      </p:pic>
      <p:sp>
        <p:nvSpPr>
          <p:cNvPr id="131" name="Google Shape;131;gbc0017dadf_2_1"/>
          <p:cNvSpPr txBox="1"/>
          <p:nvPr/>
        </p:nvSpPr>
        <p:spPr>
          <a:xfrm>
            <a:off x="376250" y="5170950"/>
            <a:ext cx="4212900" cy="1098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000"/>
              </a:spcAft>
              <a:buNone/>
            </a:pPr>
            <a:r>
              <a:rPr lang="en-US" sz="1800">
                <a:latin typeface="Times New Roman"/>
                <a:ea typeface="Times New Roman"/>
                <a:cs typeface="Times New Roman"/>
                <a:sym typeface="Times New Roman"/>
              </a:rPr>
              <a:t>Farmers don’t opt for the proper crop based on their soil requirements, due to this, they face a serious setback in productivity.</a:t>
            </a:r>
            <a:endParaRPr sz="1800">
              <a:latin typeface="Times New Roman"/>
              <a:ea typeface="Times New Roman"/>
              <a:cs typeface="Times New Roman"/>
              <a:sym typeface="Times New Roman"/>
            </a:endParaRPr>
          </a:p>
        </p:txBody>
      </p:sp>
      <p:sp>
        <p:nvSpPr>
          <p:cNvPr id="132" name="Google Shape;132;gbc0017dadf_2_1"/>
          <p:cNvSpPr txBox="1"/>
          <p:nvPr/>
        </p:nvSpPr>
        <p:spPr>
          <a:xfrm>
            <a:off x="4848219" y="5177857"/>
            <a:ext cx="4127400" cy="10989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1000"/>
              </a:spcAft>
              <a:buNone/>
            </a:pPr>
            <a:r>
              <a:rPr lang="en-US" sz="1800">
                <a:latin typeface="Times New Roman"/>
                <a:ea typeface="Times New Roman"/>
                <a:cs typeface="Times New Roman"/>
                <a:sym typeface="Times New Roman"/>
              </a:rPr>
              <a:t>Farmers are often concerned that weeds may reduce crop yields. Weeds use the same nutrients that crop plants use.</a:t>
            </a:r>
            <a:endParaRPr sz="1800">
              <a:latin typeface="Times New Roman"/>
              <a:ea typeface="Times New Roman"/>
              <a:cs typeface="Times New Roman"/>
              <a:sym typeface="Times New Roman"/>
            </a:endParaRPr>
          </a:p>
        </p:txBody>
      </p:sp>
      <p:pic>
        <p:nvPicPr>
          <p:cNvPr descr="L1.png" id="133" name="Google Shape;133;gbc0017dadf_2_1"/>
          <p:cNvPicPr preferRelativeResize="0"/>
          <p:nvPr/>
        </p:nvPicPr>
        <p:blipFill rotWithShape="1">
          <a:blip r:embed="rId5">
            <a:alphaModFix/>
          </a:blip>
          <a:srcRect b="0" l="0" r="0" t="0"/>
          <a:stretch/>
        </p:blipFill>
        <p:spPr>
          <a:xfrm>
            <a:off x="7924630" y="0"/>
            <a:ext cx="1219370" cy="905001"/>
          </a:xfrm>
          <a:prstGeom prst="rect">
            <a:avLst/>
          </a:prstGeom>
          <a:noFill/>
          <a:ln>
            <a:noFill/>
          </a:ln>
        </p:spPr>
      </p:pic>
      <p:sp>
        <p:nvSpPr>
          <p:cNvPr id="134" name="Google Shape;134;gbc0017dadf_2_1"/>
          <p:cNvSpPr txBox="1"/>
          <p:nvPr>
            <p:ph idx="10" type="dt"/>
          </p:nvPr>
        </p:nvSpPr>
        <p:spPr>
          <a:xfrm>
            <a:off x="457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sz="1000"/>
              <a:t>1/27/2021</a:t>
            </a:r>
            <a:endParaRPr sz="1000"/>
          </a:p>
        </p:txBody>
      </p:sp>
      <p:sp>
        <p:nvSpPr>
          <p:cNvPr id="135" name="Google Shape;135;gbc0017dadf_2_1"/>
          <p:cNvSpPr txBox="1"/>
          <p:nvPr>
            <p:ph idx="11" type="ftr"/>
          </p:nvPr>
        </p:nvSpPr>
        <p:spPr>
          <a:xfrm>
            <a:off x="3124200" y="6356350"/>
            <a:ext cx="23907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SRI SAI RAM ENGINEERING COLLEGE / CSE / III A</a:t>
            </a:r>
            <a:endParaRPr/>
          </a:p>
        </p:txBody>
      </p:sp>
      <p:sp>
        <p:nvSpPr>
          <p:cNvPr id="136" name="Google Shape;136;gbc0017dadf_2_1"/>
          <p:cNvSpPr txBox="1"/>
          <p:nvPr>
            <p:ph idx="12" type="sldNum"/>
          </p:nvPr>
        </p:nvSpPr>
        <p:spPr>
          <a:xfrm>
            <a:off x="6553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sz="1000"/>
              <a:t>‹#›</a:t>
            </a:fld>
            <a:endParaRPr sz="1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5"/>
          <p:cNvSpPr txBox="1"/>
          <p:nvPr>
            <p:ph idx="4294967295" type="body"/>
          </p:nvPr>
        </p:nvSpPr>
        <p:spPr>
          <a:xfrm>
            <a:off x="457200" y="152400"/>
            <a:ext cx="8382000" cy="838200"/>
          </a:xfrm>
          <a:prstGeom prst="rect">
            <a:avLst/>
          </a:prstGeom>
          <a:noFill/>
          <a:ln>
            <a:noFill/>
          </a:ln>
        </p:spPr>
        <p:txBody>
          <a:bodyPr anchorCtr="0" anchor="t" bIns="45700" lIns="91425" spcFirstLastPara="1" rIns="91425" wrap="square" tIns="45700">
            <a:normAutofit/>
          </a:bodyPr>
          <a:lstStyle/>
          <a:p>
            <a:pPr indent="-342900" lvl="0" marL="342900" rtl="0" algn="ctr">
              <a:lnSpc>
                <a:spcPct val="70000"/>
              </a:lnSpc>
              <a:spcBef>
                <a:spcPts val="0"/>
              </a:spcBef>
              <a:spcAft>
                <a:spcPts val="0"/>
              </a:spcAft>
              <a:buClr>
                <a:schemeClr val="dk1"/>
              </a:buClr>
              <a:buSzPts val="1040"/>
              <a:buFont typeface="Calibri"/>
              <a:buNone/>
            </a:pPr>
            <a:r>
              <a:t/>
            </a:r>
            <a:endParaRPr b="1" sz="1040">
              <a:latin typeface="Times New Roman"/>
              <a:ea typeface="Times New Roman"/>
              <a:cs typeface="Times New Roman"/>
              <a:sym typeface="Times New Roman"/>
            </a:endParaRPr>
          </a:p>
          <a:p>
            <a:pPr indent="-342900" lvl="0" marL="342900" rtl="0" algn="ctr">
              <a:lnSpc>
                <a:spcPct val="80000"/>
              </a:lnSpc>
              <a:spcBef>
                <a:spcPts val="370"/>
              </a:spcBef>
              <a:spcAft>
                <a:spcPts val="0"/>
              </a:spcAft>
              <a:buClr>
                <a:schemeClr val="dk1"/>
              </a:buClr>
              <a:buSzPts val="1852"/>
              <a:buNone/>
            </a:pPr>
            <a:r>
              <a:rPr lang="en-US" sz="1852">
                <a:latin typeface="Arial"/>
                <a:ea typeface="Arial"/>
                <a:cs typeface="Arial"/>
                <a:sym typeface="Arial"/>
              </a:rPr>
              <a:t>Literature survey</a:t>
            </a:r>
            <a:endParaRPr/>
          </a:p>
          <a:p>
            <a:pPr indent="0" lvl="0" marL="0" rtl="0" algn="l">
              <a:lnSpc>
                <a:spcPct val="80000"/>
              </a:lnSpc>
              <a:spcBef>
                <a:spcPts val="390"/>
              </a:spcBef>
              <a:spcAft>
                <a:spcPts val="0"/>
              </a:spcAft>
              <a:buClr>
                <a:srgbClr val="FF0000"/>
              </a:buClr>
              <a:buSzPts val="1950"/>
              <a:buNone/>
            </a:pPr>
            <a:r>
              <a:t/>
            </a:r>
            <a:endParaRPr sz="1852">
              <a:solidFill>
                <a:srgbClr val="FF0000"/>
              </a:solidFill>
              <a:latin typeface="Arial"/>
              <a:ea typeface="Arial"/>
              <a:cs typeface="Arial"/>
              <a:sym typeface="Arial"/>
            </a:endParaRPr>
          </a:p>
        </p:txBody>
      </p:sp>
      <p:graphicFrame>
        <p:nvGraphicFramePr>
          <p:cNvPr id="142" name="Google Shape;142;p5"/>
          <p:cNvGraphicFramePr/>
          <p:nvPr/>
        </p:nvGraphicFramePr>
        <p:xfrm>
          <a:off x="418975" y="1302225"/>
          <a:ext cx="3000000" cy="3000000"/>
        </p:xfrm>
        <a:graphic>
          <a:graphicData uri="http://schemas.openxmlformats.org/drawingml/2006/table">
            <a:tbl>
              <a:tblPr>
                <a:noFill/>
                <a:tableStyleId>{30B250C9-C38F-484B-B131-74E4B897E0B3}</a:tableStyleId>
              </a:tblPr>
              <a:tblGrid>
                <a:gridCol w="497200"/>
                <a:gridCol w="1384775"/>
                <a:gridCol w="1212850"/>
                <a:gridCol w="1292450"/>
                <a:gridCol w="2096175"/>
                <a:gridCol w="1963575"/>
              </a:tblGrid>
              <a:tr h="750950">
                <a:tc>
                  <a:txBody>
                    <a:bodyPr/>
                    <a:lstStyle/>
                    <a:p>
                      <a:pPr indent="0" lvl="0" marL="0" marR="0" rtl="0" algn="ctr">
                        <a:lnSpc>
                          <a:spcPct val="100000"/>
                        </a:lnSpc>
                        <a:spcBef>
                          <a:spcPts val="0"/>
                        </a:spcBef>
                        <a:spcAft>
                          <a:spcPts val="0"/>
                        </a:spcAft>
                        <a:buClr>
                          <a:schemeClr val="dk1"/>
                        </a:buClr>
                        <a:buSzPts val="1200"/>
                        <a:buFont typeface="Times New Roman"/>
                        <a:buNone/>
                      </a:pPr>
                      <a:r>
                        <a:rPr b="1" lang="en-US" sz="1150">
                          <a:solidFill>
                            <a:srgbClr val="333333"/>
                          </a:solidFill>
                          <a:highlight>
                            <a:srgbClr val="FFFFFF"/>
                          </a:highlight>
                        </a:rPr>
                        <a:t>S. No.</a:t>
                      </a:r>
                      <a:endParaRPr b="1" sz="11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200"/>
                        <a:buFont typeface="Times New Roman"/>
                        <a:buNone/>
                      </a:pPr>
                      <a:r>
                        <a:rPr b="1" lang="en-US" sz="1150">
                          <a:solidFill>
                            <a:srgbClr val="333333"/>
                          </a:solidFill>
                          <a:highlight>
                            <a:srgbClr val="FFFFFF"/>
                          </a:highlight>
                        </a:rPr>
                        <a:t>Title</a:t>
                      </a:r>
                      <a:endParaRPr b="1" sz="11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200"/>
                        <a:buFont typeface="Times New Roman"/>
                        <a:buNone/>
                      </a:pPr>
                      <a:r>
                        <a:rPr b="1" lang="en-US" sz="1150">
                          <a:solidFill>
                            <a:srgbClr val="333333"/>
                          </a:solidFill>
                          <a:highlight>
                            <a:srgbClr val="FFFFFF"/>
                          </a:highlight>
                        </a:rPr>
                        <a:t>Author</a:t>
                      </a:r>
                      <a:endParaRPr b="1" sz="11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200"/>
                        <a:buFont typeface="Times New Roman"/>
                        <a:buNone/>
                      </a:pPr>
                      <a:r>
                        <a:rPr b="1" lang="en-US" sz="1150">
                          <a:solidFill>
                            <a:srgbClr val="333333"/>
                          </a:solidFill>
                          <a:highlight>
                            <a:srgbClr val="FFFFFF"/>
                          </a:highlight>
                        </a:rPr>
                        <a:t>Journal, Year</a:t>
                      </a:r>
                      <a:endParaRPr b="1" sz="11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200"/>
                        <a:buFont typeface="Times New Roman"/>
                        <a:buNone/>
                      </a:pPr>
                      <a:r>
                        <a:rPr b="1" lang="en-US" sz="1150">
                          <a:solidFill>
                            <a:srgbClr val="333333"/>
                          </a:solidFill>
                          <a:highlight>
                            <a:srgbClr val="FFFFFF"/>
                          </a:highlight>
                        </a:rPr>
                        <a:t>Methodology Used</a:t>
                      </a:r>
                      <a:endParaRPr b="1" sz="11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200"/>
                        <a:buFont typeface="Times New Roman"/>
                        <a:buNone/>
                      </a:pPr>
                      <a:r>
                        <a:rPr b="1" lang="en-US" sz="1150">
                          <a:solidFill>
                            <a:srgbClr val="333333"/>
                          </a:solidFill>
                          <a:highlight>
                            <a:srgbClr val="FFFFFF"/>
                          </a:highlight>
                        </a:rPr>
                        <a:t>Limitation/ Observation</a:t>
                      </a:r>
                      <a:endParaRPr b="1" sz="11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074575">
                <a:tc>
                  <a:txBody>
                    <a:bodyPr/>
                    <a:lstStyle/>
                    <a:p>
                      <a:pPr indent="0" lvl="0" marL="0" marR="0" rtl="0" algn="l">
                        <a:lnSpc>
                          <a:spcPct val="130000"/>
                        </a:lnSpc>
                        <a:spcBef>
                          <a:spcPts val="0"/>
                        </a:spcBef>
                        <a:spcAft>
                          <a:spcPts val="0"/>
                        </a:spcAft>
                        <a:buNone/>
                      </a:pPr>
                      <a:r>
                        <a:rPr lang="en-US" sz="1250">
                          <a:solidFill>
                            <a:srgbClr val="333333"/>
                          </a:solidFill>
                          <a:highlight>
                            <a:srgbClr val="FFFFFF"/>
                          </a:highlight>
                        </a:rPr>
                        <a:t>1</a:t>
                      </a:r>
                      <a:endParaRPr sz="12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280"/>
                        </a:spcBef>
                        <a:spcAft>
                          <a:spcPts val="0"/>
                        </a:spcAft>
                        <a:buClr>
                          <a:schemeClr val="dk1"/>
                        </a:buClr>
                        <a:buSzPts val="1400"/>
                        <a:buFont typeface="Calibri"/>
                        <a:buNone/>
                      </a:pPr>
                      <a:r>
                        <a:rPr lang="en-US" sz="1250">
                          <a:solidFill>
                            <a:srgbClr val="333333"/>
                          </a:solidFill>
                          <a:highlight>
                            <a:srgbClr val="FFFFFF"/>
                          </a:highlight>
                        </a:rPr>
                        <a:t>Agro Consultant: Intelligent Crop Recommendation System Using Machine Learning Algorithms</a:t>
                      </a:r>
                      <a:endParaRPr sz="12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280"/>
                        </a:spcBef>
                        <a:spcAft>
                          <a:spcPts val="0"/>
                        </a:spcAft>
                        <a:buClr>
                          <a:schemeClr val="dk1"/>
                        </a:buClr>
                        <a:buSzPts val="1400"/>
                        <a:buFont typeface="Calibri"/>
                        <a:buNone/>
                      </a:pPr>
                      <a:r>
                        <a:rPr lang="en-US" sz="1250">
                          <a:solidFill>
                            <a:srgbClr val="333333"/>
                          </a:solidFill>
                          <a:highlight>
                            <a:srgbClr val="FFFFFF"/>
                          </a:highlight>
                        </a:rPr>
                        <a:t>Zeel Doshi, </a:t>
                      </a:r>
                      <a:endParaRPr sz="1250">
                        <a:solidFill>
                          <a:srgbClr val="333333"/>
                        </a:solidFill>
                        <a:highlight>
                          <a:srgbClr val="FFFFFF"/>
                        </a:highlight>
                      </a:endParaRPr>
                    </a:p>
                    <a:p>
                      <a:pPr indent="0" lvl="0" marL="0" marR="0" rtl="0" algn="l">
                        <a:lnSpc>
                          <a:spcPct val="100000"/>
                        </a:lnSpc>
                        <a:spcBef>
                          <a:spcPts val="280"/>
                        </a:spcBef>
                        <a:spcAft>
                          <a:spcPts val="0"/>
                        </a:spcAft>
                        <a:buClr>
                          <a:schemeClr val="dk1"/>
                        </a:buClr>
                        <a:buSzPts val="1400"/>
                        <a:buFont typeface="Calibri"/>
                        <a:buNone/>
                      </a:pPr>
                      <a:r>
                        <a:rPr lang="en-US" sz="1250">
                          <a:solidFill>
                            <a:srgbClr val="333333"/>
                          </a:solidFill>
                          <a:highlight>
                            <a:srgbClr val="FFFFFF"/>
                          </a:highlight>
                        </a:rPr>
                        <a:t>et al.,</a:t>
                      </a:r>
                      <a:endParaRPr sz="12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1400"/>
                        <a:buFont typeface="Times New Roman"/>
                        <a:buNone/>
                      </a:pPr>
                      <a:r>
                        <a:rPr lang="en-US" sz="1250">
                          <a:solidFill>
                            <a:srgbClr val="333333"/>
                          </a:solidFill>
                          <a:highlight>
                            <a:srgbClr val="FFFFFF"/>
                          </a:highlight>
                        </a:rPr>
                        <a:t> </a:t>
                      </a:r>
                      <a:r>
                        <a:rPr lang="en-US" sz="1150">
                          <a:solidFill>
                            <a:srgbClr val="333333"/>
                          </a:solidFill>
                          <a:highlight>
                            <a:srgbClr val="FFFFFF"/>
                          </a:highlight>
                        </a:rPr>
                        <a:t>25 April 2019 </a:t>
                      </a:r>
                      <a:r>
                        <a:rPr lang="en-US" sz="1250">
                          <a:solidFill>
                            <a:srgbClr val="333333"/>
                          </a:solidFill>
                          <a:highlight>
                            <a:srgbClr val="FFFFFF"/>
                          </a:highlight>
                        </a:rPr>
                        <a:t>Fourth International conference on Computing Communication Control and Automation (ICCUBEA)</a:t>
                      </a:r>
                      <a:endParaRPr sz="12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1400"/>
                        <a:buFont typeface="Calibri"/>
                        <a:buNone/>
                      </a:pPr>
                      <a:r>
                        <a:rPr lang="en-US" sz="1250">
                          <a:solidFill>
                            <a:srgbClr val="333333"/>
                          </a:solidFill>
                          <a:highlight>
                            <a:srgbClr val="FFFFFF"/>
                          </a:highlight>
                        </a:rPr>
                        <a:t>In this paper, there is an intelligent system, called </a:t>
                      </a:r>
                      <a:r>
                        <a:rPr lang="en-US" sz="1250">
                          <a:solidFill>
                            <a:srgbClr val="333333"/>
                          </a:solidFill>
                          <a:highlight>
                            <a:srgbClr val="FFFFFF"/>
                          </a:highlight>
                        </a:rPr>
                        <a:t>Agro Consultant</a:t>
                      </a:r>
                      <a:r>
                        <a:rPr lang="en-US" sz="1250">
                          <a:solidFill>
                            <a:srgbClr val="333333"/>
                          </a:solidFill>
                          <a:highlight>
                            <a:srgbClr val="FFFFFF"/>
                          </a:highlight>
                        </a:rPr>
                        <a:t>, which intends to assist the Indian farmers in making an informed decision about which crop to grow depending on the sowing season, his farms geographical location, soil characteristics as well as environmental factors such as temperature and rainfall.</a:t>
                      </a:r>
                      <a:endParaRPr sz="12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1400"/>
                        <a:buFont typeface="Calibri"/>
                        <a:buNone/>
                      </a:pPr>
                      <a:r>
                        <a:rPr lang="en-US" sz="1250">
                          <a:solidFill>
                            <a:srgbClr val="333333"/>
                          </a:solidFill>
                          <a:highlight>
                            <a:srgbClr val="FFFFFF"/>
                          </a:highlight>
                        </a:rPr>
                        <a:t>This paper is a complete system to guide farmers based on what crop to sow and which would be productive.</a:t>
                      </a:r>
                      <a:endParaRPr sz="1250">
                        <a:solidFill>
                          <a:srgbClr val="333333"/>
                        </a:solidFill>
                        <a:highlight>
                          <a:srgbClr val="FFFFFF"/>
                        </a:highlight>
                      </a:endParaRPr>
                    </a:p>
                    <a:p>
                      <a:pPr indent="0" lvl="0" marL="0" marR="0" rtl="0" algn="l">
                        <a:lnSpc>
                          <a:spcPct val="100000"/>
                        </a:lnSpc>
                        <a:spcBef>
                          <a:spcPts val="0"/>
                        </a:spcBef>
                        <a:spcAft>
                          <a:spcPts val="0"/>
                        </a:spcAft>
                        <a:buClr>
                          <a:schemeClr val="dk1"/>
                        </a:buClr>
                        <a:buSzPts val="1400"/>
                        <a:buFont typeface="Calibri"/>
                        <a:buNone/>
                      </a:pPr>
                      <a:r>
                        <a:t/>
                      </a:r>
                      <a:endParaRPr sz="1250">
                        <a:solidFill>
                          <a:srgbClr val="333333"/>
                        </a:solidFill>
                        <a:highlight>
                          <a:srgbClr val="FFFFFF"/>
                        </a:highlight>
                      </a:endParaRPr>
                    </a:p>
                    <a:p>
                      <a:pPr indent="0" lvl="0" marL="0" marR="0" rtl="0" algn="l">
                        <a:lnSpc>
                          <a:spcPct val="100000"/>
                        </a:lnSpc>
                        <a:spcBef>
                          <a:spcPts val="0"/>
                        </a:spcBef>
                        <a:spcAft>
                          <a:spcPts val="0"/>
                        </a:spcAft>
                        <a:buClr>
                          <a:schemeClr val="dk1"/>
                        </a:buClr>
                        <a:buSzPts val="1400"/>
                        <a:buFont typeface="Calibri"/>
                        <a:buNone/>
                      </a:pPr>
                      <a:r>
                        <a:rPr lang="en-US" sz="1250">
                          <a:solidFill>
                            <a:srgbClr val="333333"/>
                          </a:solidFill>
                          <a:highlight>
                            <a:srgbClr val="FFFFFF"/>
                          </a:highlight>
                        </a:rPr>
                        <a:t>This paper uses soil type and environmental factors for predicting crops. But the quality of crops is mainly dependent on the nutrients present in the soil, so the crop yield would vary based on the nutrients, So we predict the crops using the NPK values and if needed we suggest a fertilizer.</a:t>
                      </a:r>
                      <a:endParaRPr sz="12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pic>
        <p:nvPicPr>
          <p:cNvPr descr="L1.png" id="143" name="Google Shape;143;p5"/>
          <p:cNvPicPr preferRelativeResize="0"/>
          <p:nvPr/>
        </p:nvPicPr>
        <p:blipFill rotWithShape="1">
          <a:blip r:embed="rId3">
            <a:alphaModFix/>
          </a:blip>
          <a:srcRect b="0" l="0" r="0" t="0"/>
          <a:stretch/>
        </p:blipFill>
        <p:spPr>
          <a:xfrm>
            <a:off x="7924630" y="0"/>
            <a:ext cx="1219370" cy="905001"/>
          </a:xfrm>
          <a:prstGeom prst="rect">
            <a:avLst/>
          </a:prstGeom>
          <a:noFill/>
          <a:ln>
            <a:noFill/>
          </a:ln>
        </p:spPr>
      </p:pic>
      <p:sp>
        <p:nvSpPr>
          <p:cNvPr id="144" name="Google Shape;144;p5"/>
          <p:cNvSpPr txBox="1"/>
          <p:nvPr>
            <p:ph idx="10" type="dt"/>
          </p:nvPr>
        </p:nvSpPr>
        <p:spPr>
          <a:xfrm>
            <a:off x="457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sz="1000"/>
              <a:t>1/27/2021</a:t>
            </a:r>
            <a:endParaRPr sz="1000"/>
          </a:p>
        </p:txBody>
      </p:sp>
      <p:sp>
        <p:nvSpPr>
          <p:cNvPr id="145" name="Google Shape;145;p5"/>
          <p:cNvSpPr txBox="1"/>
          <p:nvPr>
            <p:ph idx="11" type="ftr"/>
          </p:nvPr>
        </p:nvSpPr>
        <p:spPr>
          <a:xfrm>
            <a:off x="3124200" y="6356350"/>
            <a:ext cx="23907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SRI SAI RAM ENGINEERING COLLEGE / CSE / III A</a:t>
            </a:r>
            <a:endParaRPr/>
          </a:p>
        </p:txBody>
      </p:sp>
      <p:sp>
        <p:nvSpPr>
          <p:cNvPr id="146" name="Google Shape;146;p5"/>
          <p:cNvSpPr txBox="1"/>
          <p:nvPr>
            <p:ph idx="12" type="sldNum"/>
          </p:nvPr>
        </p:nvSpPr>
        <p:spPr>
          <a:xfrm>
            <a:off x="6553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sz="1000"/>
              <a:t>‹#›</a:t>
            </a:fld>
            <a:endParaRPr sz="1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gbc5eb1ed7f_1_5"/>
          <p:cNvSpPr txBox="1"/>
          <p:nvPr>
            <p:ph idx="12" type="sldNum"/>
          </p:nvPr>
        </p:nvSpPr>
        <p:spPr>
          <a:xfrm>
            <a:off x="6553200" y="6356360"/>
            <a:ext cx="21336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graphicFrame>
        <p:nvGraphicFramePr>
          <p:cNvPr id="153" name="Google Shape;153;gbc5eb1ed7f_1_5"/>
          <p:cNvGraphicFramePr/>
          <p:nvPr/>
        </p:nvGraphicFramePr>
        <p:xfrm>
          <a:off x="398100" y="1122150"/>
          <a:ext cx="3000000" cy="3000000"/>
        </p:xfrm>
        <a:graphic>
          <a:graphicData uri="http://schemas.openxmlformats.org/drawingml/2006/table">
            <a:tbl>
              <a:tblPr>
                <a:noFill/>
                <a:tableStyleId>{30B250C9-C38F-484B-B131-74E4B897E0B3}</a:tableStyleId>
              </a:tblPr>
              <a:tblGrid>
                <a:gridCol w="387600"/>
                <a:gridCol w="1222800"/>
                <a:gridCol w="933000"/>
                <a:gridCol w="1547625"/>
                <a:gridCol w="2246350"/>
                <a:gridCol w="2213525"/>
              </a:tblGrid>
              <a:tr h="498600">
                <a:tc>
                  <a:txBody>
                    <a:bodyPr/>
                    <a:lstStyle/>
                    <a:p>
                      <a:pPr indent="0" lvl="0" marL="0" marR="0" rtl="0" algn="ctr">
                        <a:lnSpc>
                          <a:spcPct val="100000"/>
                        </a:lnSpc>
                        <a:spcBef>
                          <a:spcPts val="0"/>
                        </a:spcBef>
                        <a:spcAft>
                          <a:spcPts val="0"/>
                        </a:spcAft>
                        <a:buClr>
                          <a:schemeClr val="dk1"/>
                        </a:buClr>
                        <a:buSzPts val="1200"/>
                        <a:buFont typeface="Times New Roman"/>
                        <a:buNone/>
                      </a:pPr>
                      <a:r>
                        <a:rPr b="1" lang="en-US" sz="1150">
                          <a:solidFill>
                            <a:srgbClr val="333333"/>
                          </a:solidFill>
                          <a:highlight>
                            <a:srgbClr val="FFFFFF"/>
                          </a:highlight>
                        </a:rPr>
                        <a:t>S. No.</a:t>
                      </a:r>
                      <a:endParaRPr b="1" sz="11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200"/>
                        <a:buFont typeface="Times New Roman"/>
                        <a:buNone/>
                      </a:pPr>
                      <a:r>
                        <a:rPr b="1" lang="en-US" sz="1150">
                          <a:solidFill>
                            <a:srgbClr val="333333"/>
                          </a:solidFill>
                          <a:highlight>
                            <a:srgbClr val="FFFFFF"/>
                          </a:highlight>
                        </a:rPr>
                        <a:t>Title</a:t>
                      </a:r>
                      <a:endParaRPr b="1" sz="11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200"/>
                        <a:buFont typeface="Times New Roman"/>
                        <a:buNone/>
                      </a:pPr>
                      <a:r>
                        <a:rPr b="1" lang="en-US" sz="1150">
                          <a:solidFill>
                            <a:srgbClr val="333333"/>
                          </a:solidFill>
                          <a:highlight>
                            <a:srgbClr val="FFFFFF"/>
                          </a:highlight>
                        </a:rPr>
                        <a:t>Author</a:t>
                      </a:r>
                      <a:endParaRPr b="1" sz="11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US" sz="1250">
                          <a:solidFill>
                            <a:srgbClr val="333333"/>
                          </a:solidFill>
                          <a:highlight>
                            <a:srgbClr val="FFFFFF"/>
                          </a:highlight>
                        </a:rPr>
                        <a:t>Journal, Year</a:t>
                      </a:r>
                      <a:endParaRPr sz="12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US" sz="1250">
                          <a:solidFill>
                            <a:srgbClr val="333333"/>
                          </a:solidFill>
                          <a:highlight>
                            <a:srgbClr val="FFFFFF"/>
                          </a:highlight>
                        </a:rPr>
                        <a:t>Methodology Used</a:t>
                      </a:r>
                      <a:endParaRPr sz="12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200"/>
                        <a:buFont typeface="Times New Roman"/>
                        <a:buNone/>
                      </a:pPr>
                      <a:r>
                        <a:rPr b="1" lang="en-US" sz="1150">
                          <a:solidFill>
                            <a:srgbClr val="333333"/>
                          </a:solidFill>
                          <a:highlight>
                            <a:srgbClr val="FFFFFF"/>
                          </a:highlight>
                        </a:rPr>
                        <a:t>Limitation/ Observation</a:t>
                      </a:r>
                      <a:endParaRPr b="1" sz="11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2159575">
                <a:tc>
                  <a:txBody>
                    <a:bodyPr/>
                    <a:lstStyle/>
                    <a:p>
                      <a:pPr indent="0" lvl="0" marL="0" marR="0" rtl="0" algn="l">
                        <a:lnSpc>
                          <a:spcPct val="130000"/>
                        </a:lnSpc>
                        <a:spcBef>
                          <a:spcPts val="0"/>
                        </a:spcBef>
                        <a:spcAft>
                          <a:spcPts val="0"/>
                        </a:spcAft>
                        <a:buNone/>
                      </a:pPr>
                      <a:r>
                        <a:rPr lang="en-US" sz="1250">
                          <a:solidFill>
                            <a:srgbClr val="333333"/>
                          </a:solidFill>
                          <a:highlight>
                            <a:schemeClr val="lt1"/>
                          </a:highlight>
                        </a:rPr>
                        <a:t>2</a:t>
                      </a:r>
                      <a:endParaRPr sz="1250">
                        <a:solidFill>
                          <a:srgbClr val="333333"/>
                        </a:solidFill>
                        <a:highlight>
                          <a:schemeClr val="lt1"/>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20000"/>
                        </a:lnSpc>
                        <a:spcBef>
                          <a:spcPts val="0"/>
                        </a:spcBef>
                        <a:spcAft>
                          <a:spcPts val="0"/>
                        </a:spcAft>
                        <a:buClr>
                          <a:schemeClr val="dk1"/>
                        </a:buClr>
                        <a:buSzPts val="1100"/>
                        <a:buFont typeface="Arial"/>
                        <a:buNone/>
                      </a:pPr>
                      <a:r>
                        <a:rPr lang="en-US" sz="1250">
                          <a:solidFill>
                            <a:srgbClr val="333333"/>
                          </a:solidFill>
                          <a:highlight>
                            <a:srgbClr val="FFFFFF"/>
                          </a:highlight>
                        </a:rPr>
                        <a:t>Crop Recommendation System for Precision Agriculture.</a:t>
                      </a:r>
                      <a:endParaRPr sz="2300">
                        <a:solidFill>
                          <a:srgbClr val="111111"/>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t/>
                      </a:r>
                      <a:endParaRPr sz="1250">
                        <a:solidFill>
                          <a:srgbClr val="333333"/>
                        </a:solidFill>
                        <a:highlight>
                          <a:schemeClr val="lt1"/>
                        </a:highlight>
                      </a:endParaRPr>
                    </a:p>
                    <a:p>
                      <a:pPr indent="0" lvl="0" marL="0" marR="0" rtl="0" algn="l">
                        <a:lnSpc>
                          <a:spcPct val="100000"/>
                        </a:lnSpc>
                        <a:spcBef>
                          <a:spcPts val="0"/>
                        </a:spcBef>
                        <a:spcAft>
                          <a:spcPts val="0"/>
                        </a:spcAft>
                        <a:buClr>
                          <a:schemeClr val="dk1"/>
                        </a:buClr>
                        <a:buSzPts val="1100"/>
                        <a:buFont typeface="Arial"/>
                        <a:buNone/>
                      </a:pPr>
                      <a:r>
                        <a:t/>
                      </a:r>
                      <a:endParaRPr sz="1250">
                        <a:solidFill>
                          <a:srgbClr val="333333"/>
                        </a:solidFill>
                        <a:highlight>
                          <a:schemeClr val="lt1"/>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US" sz="1250">
                          <a:solidFill>
                            <a:srgbClr val="333333"/>
                          </a:solidFill>
                          <a:highlight>
                            <a:schemeClr val="lt1"/>
                          </a:highlight>
                        </a:rPr>
                        <a:t>Bharath Kumar R, </a:t>
                      </a:r>
                      <a:endParaRPr sz="1250">
                        <a:solidFill>
                          <a:srgbClr val="333333"/>
                        </a:solidFill>
                        <a:highlight>
                          <a:schemeClr val="lt1"/>
                        </a:highlight>
                      </a:endParaRPr>
                    </a:p>
                    <a:p>
                      <a:pPr indent="0" lvl="0" marL="0" rtl="0" algn="l">
                        <a:spcBef>
                          <a:spcPts val="280"/>
                        </a:spcBef>
                        <a:spcAft>
                          <a:spcPts val="0"/>
                        </a:spcAft>
                        <a:buClr>
                          <a:schemeClr val="dk1"/>
                        </a:buClr>
                        <a:buSzPts val="1400"/>
                        <a:buFont typeface="Calibri"/>
                        <a:buNone/>
                      </a:pPr>
                      <a:r>
                        <a:rPr lang="en-US" sz="1250">
                          <a:solidFill>
                            <a:srgbClr val="333333"/>
                          </a:solidFill>
                          <a:highlight>
                            <a:schemeClr val="lt1"/>
                          </a:highlight>
                        </a:rPr>
                        <a:t>et al.,</a:t>
                      </a:r>
                      <a:endParaRPr sz="1250">
                        <a:solidFill>
                          <a:srgbClr val="333333"/>
                        </a:solidFill>
                        <a:highlight>
                          <a:schemeClr val="lt1"/>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US" sz="1250">
                          <a:solidFill>
                            <a:srgbClr val="333333"/>
                          </a:solidFill>
                          <a:highlight>
                            <a:schemeClr val="lt1"/>
                          </a:highlight>
                        </a:rPr>
                        <a:t>International Journal of Computer Sciences and Engineering, 2019</a:t>
                      </a:r>
                      <a:endParaRPr sz="1250">
                        <a:solidFill>
                          <a:srgbClr val="333333"/>
                        </a:solidFill>
                        <a:highlight>
                          <a:schemeClr val="lt1"/>
                        </a:highlight>
                      </a:endParaRPr>
                    </a:p>
                    <a:p>
                      <a:pPr indent="0" lvl="0" marL="0" marR="0" rtl="0" algn="l">
                        <a:lnSpc>
                          <a:spcPct val="100000"/>
                        </a:lnSpc>
                        <a:spcBef>
                          <a:spcPts val="0"/>
                        </a:spcBef>
                        <a:spcAft>
                          <a:spcPts val="0"/>
                        </a:spcAft>
                        <a:buNone/>
                      </a:pPr>
                      <a:r>
                        <a:t/>
                      </a:r>
                      <a:endParaRPr sz="1250">
                        <a:solidFill>
                          <a:srgbClr val="333333"/>
                        </a:solidFill>
                        <a:highlight>
                          <a:schemeClr val="lt1"/>
                        </a:highlight>
                      </a:endParaRPr>
                    </a:p>
                    <a:p>
                      <a:pPr indent="0" lvl="0" marL="0" marR="0" rtl="0" algn="l">
                        <a:lnSpc>
                          <a:spcPct val="100000"/>
                        </a:lnSpc>
                        <a:spcBef>
                          <a:spcPts val="0"/>
                        </a:spcBef>
                        <a:spcAft>
                          <a:spcPts val="0"/>
                        </a:spcAft>
                        <a:buNone/>
                      </a:pPr>
                      <a:r>
                        <a:t/>
                      </a:r>
                      <a:endParaRPr sz="1250">
                        <a:solidFill>
                          <a:srgbClr val="333333"/>
                        </a:solidFill>
                        <a:highlight>
                          <a:schemeClr val="lt1"/>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US" sz="1250">
                          <a:solidFill>
                            <a:srgbClr val="333333"/>
                          </a:solidFill>
                          <a:highlight>
                            <a:schemeClr val="lt1"/>
                          </a:highlight>
                        </a:rPr>
                        <a:t>The system based  on</a:t>
                      </a:r>
                      <a:endParaRPr sz="1250">
                        <a:solidFill>
                          <a:srgbClr val="333333"/>
                        </a:solidFill>
                        <a:highlight>
                          <a:schemeClr val="lt1"/>
                        </a:highlight>
                      </a:endParaRPr>
                    </a:p>
                    <a:p>
                      <a:pPr indent="0" lvl="0" marL="0" marR="0" rtl="0" algn="l">
                        <a:lnSpc>
                          <a:spcPct val="100000"/>
                        </a:lnSpc>
                        <a:spcBef>
                          <a:spcPts val="0"/>
                        </a:spcBef>
                        <a:spcAft>
                          <a:spcPts val="0"/>
                        </a:spcAft>
                        <a:buNone/>
                      </a:pPr>
                      <a:r>
                        <a:rPr lang="en-US" sz="1250">
                          <a:solidFill>
                            <a:srgbClr val="333333"/>
                          </a:solidFill>
                          <a:highlight>
                            <a:schemeClr val="lt1"/>
                          </a:highlight>
                        </a:rPr>
                        <a:t>dataset, will suggest the crops which can suit this soil type and can give profits to the farmer.</a:t>
                      </a:r>
                      <a:endParaRPr sz="3000">
                        <a:solidFill>
                          <a:srgbClr val="181717"/>
                        </a:solidFill>
                        <a:highlight>
                          <a:srgbClr val="FFFFFF"/>
                        </a:highlight>
                      </a:endParaRPr>
                    </a:p>
                    <a:p>
                      <a:pPr indent="0" lvl="0" marL="0" rtl="0" algn="l">
                        <a:spcBef>
                          <a:spcPts val="0"/>
                        </a:spcBef>
                        <a:spcAft>
                          <a:spcPts val="0"/>
                        </a:spcAft>
                        <a:buNone/>
                      </a:pPr>
                      <a:r>
                        <a:rPr lang="en-US" sz="1250">
                          <a:solidFill>
                            <a:srgbClr val="333333"/>
                          </a:solidFill>
                          <a:highlight>
                            <a:schemeClr val="lt1"/>
                          </a:highlight>
                        </a:rPr>
                        <a:t>using the  data mining  concept and  Naive  Bayes Algorithm  which can  give the  accurate output</a:t>
                      </a:r>
                      <a:endParaRPr sz="1250">
                        <a:solidFill>
                          <a:srgbClr val="333333"/>
                        </a:solidFill>
                        <a:highlight>
                          <a:schemeClr val="lt1"/>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US" sz="1250">
                          <a:solidFill>
                            <a:srgbClr val="333333"/>
                          </a:solidFill>
                          <a:highlight>
                            <a:schemeClr val="lt1"/>
                          </a:highlight>
                        </a:rPr>
                        <a:t>Proposed system predicts the crops using data mining techniques based on the soil tested results.</a:t>
                      </a:r>
                      <a:endParaRPr sz="1250">
                        <a:solidFill>
                          <a:srgbClr val="333333"/>
                        </a:solidFill>
                        <a:highlight>
                          <a:schemeClr val="lt1"/>
                        </a:highlight>
                      </a:endParaRPr>
                    </a:p>
                    <a:p>
                      <a:pPr indent="0" lvl="0" marL="0" rtl="0" algn="l">
                        <a:spcBef>
                          <a:spcPts val="0"/>
                        </a:spcBef>
                        <a:spcAft>
                          <a:spcPts val="0"/>
                        </a:spcAft>
                        <a:buNone/>
                      </a:pPr>
                      <a:r>
                        <a:t/>
                      </a:r>
                      <a:endParaRPr sz="1250">
                        <a:solidFill>
                          <a:srgbClr val="333333"/>
                        </a:solidFill>
                        <a:highlight>
                          <a:schemeClr val="lt1"/>
                        </a:highlight>
                      </a:endParaRPr>
                    </a:p>
                    <a:p>
                      <a:pPr indent="0" lvl="0" marL="0" rtl="0" algn="l">
                        <a:spcBef>
                          <a:spcPts val="0"/>
                        </a:spcBef>
                        <a:spcAft>
                          <a:spcPts val="0"/>
                        </a:spcAft>
                        <a:buNone/>
                      </a:pPr>
                      <a:r>
                        <a:rPr lang="en-US" sz="1250">
                          <a:solidFill>
                            <a:srgbClr val="333333"/>
                          </a:solidFill>
                          <a:highlight>
                            <a:schemeClr val="lt1"/>
                          </a:highlight>
                        </a:rPr>
                        <a:t>We are considering environmental factors and dual way approach to solve farmer’s problem.</a:t>
                      </a:r>
                      <a:endParaRPr sz="1250">
                        <a:solidFill>
                          <a:srgbClr val="333333"/>
                        </a:solidFill>
                        <a:highlight>
                          <a:schemeClr val="lt1"/>
                        </a:highlight>
                      </a:endParaRPr>
                    </a:p>
                    <a:p>
                      <a:pPr indent="0" lvl="0" marL="0" rtl="0" algn="l">
                        <a:spcBef>
                          <a:spcPts val="0"/>
                        </a:spcBef>
                        <a:spcAft>
                          <a:spcPts val="0"/>
                        </a:spcAft>
                        <a:buNone/>
                      </a:pPr>
                      <a:r>
                        <a:t/>
                      </a:r>
                      <a:endParaRPr sz="1250">
                        <a:solidFill>
                          <a:srgbClr val="333333"/>
                        </a:solidFill>
                        <a:highlight>
                          <a:schemeClr val="lt1"/>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2159575">
                <a:tc>
                  <a:txBody>
                    <a:bodyPr/>
                    <a:lstStyle/>
                    <a:p>
                      <a:pPr indent="0" lvl="0" marL="0" marR="0" rtl="0" algn="l">
                        <a:lnSpc>
                          <a:spcPct val="130000"/>
                        </a:lnSpc>
                        <a:spcBef>
                          <a:spcPts val="0"/>
                        </a:spcBef>
                        <a:spcAft>
                          <a:spcPts val="0"/>
                        </a:spcAft>
                        <a:buNone/>
                      </a:pPr>
                      <a:r>
                        <a:rPr lang="en-US" sz="1250">
                          <a:solidFill>
                            <a:srgbClr val="333333"/>
                          </a:solidFill>
                          <a:highlight>
                            <a:srgbClr val="FFFFFF"/>
                          </a:highlight>
                        </a:rPr>
                        <a:t>3</a:t>
                      </a:r>
                      <a:endParaRPr sz="12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280"/>
                        </a:spcBef>
                        <a:spcAft>
                          <a:spcPts val="0"/>
                        </a:spcAft>
                        <a:buClr>
                          <a:schemeClr val="dk1"/>
                        </a:buClr>
                        <a:buSzPts val="1400"/>
                        <a:buFont typeface="Calibri"/>
                        <a:buNone/>
                      </a:pPr>
                      <a:r>
                        <a:rPr lang="en-US" sz="1250">
                          <a:solidFill>
                            <a:srgbClr val="333333"/>
                          </a:solidFill>
                          <a:highlight>
                            <a:srgbClr val="FFFFFF"/>
                          </a:highlight>
                        </a:rPr>
                        <a:t>Weed Identification Using Deep Learning and Image Processing in Vegetable Plantation</a:t>
                      </a:r>
                      <a:endParaRPr sz="1250">
                        <a:solidFill>
                          <a:srgbClr val="333333"/>
                        </a:solidFill>
                        <a:highlight>
                          <a:srgbClr val="FFFFFF"/>
                        </a:highlight>
                      </a:endParaRPr>
                    </a:p>
                    <a:p>
                      <a:pPr indent="0" lvl="0" marL="0" marR="0" rtl="0" algn="l">
                        <a:lnSpc>
                          <a:spcPct val="100000"/>
                        </a:lnSpc>
                        <a:spcBef>
                          <a:spcPts val="280"/>
                        </a:spcBef>
                        <a:spcAft>
                          <a:spcPts val="0"/>
                        </a:spcAft>
                        <a:buClr>
                          <a:schemeClr val="dk1"/>
                        </a:buClr>
                        <a:buSzPts val="1400"/>
                        <a:buFont typeface="Calibri"/>
                        <a:buNone/>
                      </a:pPr>
                      <a:r>
                        <a:t/>
                      </a:r>
                      <a:endParaRPr sz="1250">
                        <a:solidFill>
                          <a:srgbClr val="333333"/>
                        </a:solidFill>
                        <a:highlight>
                          <a:srgbClr val="FFFFFF"/>
                        </a:highlight>
                        <a:latin typeface="Times New Roman"/>
                        <a:ea typeface="Times New Roman"/>
                        <a:cs typeface="Times New Roman"/>
                        <a:sym typeface="Times New Roman"/>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280"/>
                        </a:spcBef>
                        <a:spcAft>
                          <a:spcPts val="0"/>
                        </a:spcAft>
                        <a:buClr>
                          <a:schemeClr val="dk1"/>
                        </a:buClr>
                        <a:buSzPts val="1400"/>
                        <a:buFont typeface="Calibri"/>
                        <a:buNone/>
                      </a:pPr>
                      <a:r>
                        <a:rPr lang="en-US" sz="1050">
                          <a:highlight>
                            <a:srgbClr val="FFFFFF"/>
                          </a:highlight>
                        </a:rPr>
                        <a:t>Xiao</a:t>
                      </a:r>
                      <a:r>
                        <a:rPr lang="en-US" sz="1250">
                          <a:solidFill>
                            <a:srgbClr val="333333"/>
                          </a:solidFill>
                          <a:highlight>
                            <a:srgbClr val="FFFFFF"/>
                          </a:highlight>
                        </a:rPr>
                        <a:t>jun Jin, et al.,</a:t>
                      </a:r>
                      <a:endParaRPr sz="12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1400"/>
                        <a:buFont typeface="Calibri"/>
                        <a:buNone/>
                      </a:pPr>
                      <a:r>
                        <a:rPr b="1" lang="en-US" sz="1150">
                          <a:solidFill>
                            <a:srgbClr val="333333"/>
                          </a:solidFill>
                          <a:highlight>
                            <a:srgbClr val="FFFFFF"/>
                          </a:highlight>
                        </a:rPr>
                        <a:t> </a:t>
                      </a:r>
                      <a:r>
                        <a:rPr lang="en-US" sz="1150">
                          <a:solidFill>
                            <a:srgbClr val="333333"/>
                          </a:solidFill>
                          <a:highlight>
                            <a:srgbClr val="FFFFFF"/>
                          </a:highlight>
                        </a:rPr>
                        <a:t>IEEE Access ( Volume: 9), 2021 </a:t>
                      </a:r>
                      <a:endParaRPr b="1" sz="12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1400"/>
                        <a:buFont typeface="Calibri"/>
                        <a:buNone/>
                      </a:pPr>
                      <a:r>
                        <a:rPr lang="en-US" sz="1250">
                          <a:solidFill>
                            <a:srgbClr val="333333"/>
                          </a:solidFill>
                          <a:highlight>
                            <a:srgbClr val="FFFFFF"/>
                          </a:highlight>
                        </a:rPr>
                        <a:t>E</a:t>
                      </a:r>
                      <a:r>
                        <a:rPr lang="en-US" sz="1250">
                          <a:solidFill>
                            <a:srgbClr val="333333"/>
                          </a:solidFill>
                          <a:highlight>
                            <a:srgbClr val="FFFFFF"/>
                          </a:highlight>
                        </a:rPr>
                        <a:t>xtracts weeds from the background, a color index-based segmentation was performed utilizing image processing. The employed color index was determined and evaluated through Genetic Algorithms (GAs) according to Bayesian classification error.</a:t>
                      </a:r>
                      <a:endParaRPr sz="12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400"/>
                        <a:buFont typeface="Calibri"/>
                        <a:buNone/>
                      </a:pPr>
                      <a:r>
                        <a:rPr lang="en-US" sz="1250">
                          <a:solidFill>
                            <a:srgbClr val="333333"/>
                          </a:solidFill>
                          <a:highlight>
                            <a:srgbClr val="FFFFFF"/>
                          </a:highlight>
                        </a:rPr>
                        <a:t>In this study, the system was proposed as an approach to identify weeds in vegetable plantation using deep learning and image processing.</a:t>
                      </a:r>
                      <a:endParaRPr sz="12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pic>
        <p:nvPicPr>
          <p:cNvPr descr="L1.png" id="154" name="Google Shape;154;gbc5eb1ed7f_1_5"/>
          <p:cNvPicPr preferRelativeResize="0"/>
          <p:nvPr/>
        </p:nvPicPr>
        <p:blipFill rotWithShape="1">
          <a:blip r:embed="rId3">
            <a:alphaModFix/>
          </a:blip>
          <a:srcRect b="0" l="0" r="0" t="0"/>
          <a:stretch/>
        </p:blipFill>
        <p:spPr>
          <a:xfrm>
            <a:off x="7924630" y="0"/>
            <a:ext cx="1219370" cy="905001"/>
          </a:xfrm>
          <a:prstGeom prst="rect">
            <a:avLst/>
          </a:prstGeom>
          <a:noFill/>
          <a:ln>
            <a:noFill/>
          </a:ln>
        </p:spPr>
      </p:pic>
      <p:sp>
        <p:nvSpPr>
          <p:cNvPr id="155" name="Google Shape;155;gbc5eb1ed7f_1_5"/>
          <p:cNvSpPr txBox="1"/>
          <p:nvPr>
            <p:ph idx="10" type="dt"/>
          </p:nvPr>
        </p:nvSpPr>
        <p:spPr>
          <a:xfrm>
            <a:off x="457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sz="1000"/>
              <a:t>1/27/2021</a:t>
            </a:r>
            <a:endParaRPr sz="1000"/>
          </a:p>
        </p:txBody>
      </p:sp>
      <p:sp>
        <p:nvSpPr>
          <p:cNvPr id="156" name="Google Shape;156;gbc5eb1ed7f_1_5"/>
          <p:cNvSpPr txBox="1"/>
          <p:nvPr>
            <p:ph idx="11" type="ftr"/>
          </p:nvPr>
        </p:nvSpPr>
        <p:spPr>
          <a:xfrm>
            <a:off x="3124200" y="6356350"/>
            <a:ext cx="23907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SRI SAI RAM ENGINEERING COLLEGE / CSE / III A</a:t>
            </a:r>
            <a:endParaRPr/>
          </a:p>
        </p:txBody>
      </p:sp>
      <p:sp>
        <p:nvSpPr>
          <p:cNvPr id="157" name="Google Shape;157;gbc5eb1ed7f_1_5"/>
          <p:cNvSpPr txBox="1"/>
          <p:nvPr>
            <p:ph idx="12" type="sldNum"/>
          </p:nvPr>
        </p:nvSpPr>
        <p:spPr>
          <a:xfrm>
            <a:off x="6553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sz="1000"/>
              <a:t>‹#›</a:t>
            </a:fld>
            <a:endParaRPr sz="1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gbbeafefbc1_0_0"/>
          <p:cNvSpPr txBox="1"/>
          <p:nvPr>
            <p:ph idx="12" type="sldNum"/>
          </p:nvPr>
        </p:nvSpPr>
        <p:spPr>
          <a:xfrm>
            <a:off x="6553200" y="6356360"/>
            <a:ext cx="21336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graphicFrame>
        <p:nvGraphicFramePr>
          <p:cNvPr id="164" name="Google Shape;164;gbbeafefbc1_0_0"/>
          <p:cNvGraphicFramePr/>
          <p:nvPr/>
        </p:nvGraphicFramePr>
        <p:xfrm>
          <a:off x="398100" y="1122150"/>
          <a:ext cx="3000000" cy="3000000"/>
        </p:xfrm>
        <a:graphic>
          <a:graphicData uri="http://schemas.openxmlformats.org/drawingml/2006/table">
            <a:tbl>
              <a:tblPr>
                <a:noFill/>
                <a:tableStyleId>{30B250C9-C38F-484B-B131-74E4B897E0B3}</a:tableStyleId>
              </a:tblPr>
              <a:tblGrid>
                <a:gridCol w="382900"/>
                <a:gridCol w="1207950"/>
                <a:gridCol w="921675"/>
                <a:gridCol w="1528825"/>
                <a:gridCol w="2473100"/>
                <a:gridCol w="1932575"/>
              </a:tblGrid>
              <a:tr h="1158475">
                <a:tc>
                  <a:txBody>
                    <a:bodyPr/>
                    <a:lstStyle/>
                    <a:p>
                      <a:pPr indent="0" lvl="0" marL="0" rtl="0" algn="l">
                        <a:spcBef>
                          <a:spcPts val="0"/>
                        </a:spcBef>
                        <a:spcAft>
                          <a:spcPts val="0"/>
                        </a:spcAft>
                        <a:buNone/>
                      </a:pPr>
                      <a:r>
                        <a:rPr lang="en-US"/>
                        <a:t>4</a:t>
                      </a:r>
                      <a:endParaRPr sz="1250">
                        <a:solidFill>
                          <a:srgbClr val="333333"/>
                        </a:solidFill>
                        <a:highlight>
                          <a:schemeClr val="lt1"/>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00000"/>
                        </a:lnSpc>
                        <a:spcBef>
                          <a:spcPts val="0"/>
                        </a:spcBef>
                        <a:spcAft>
                          <a:spcPts val="0"/>
                        </a:spcAft>
                        <a:buClr>
                          <a:schemeClr val="dk1"/>
                        </a:buClr>
                        <a:buSzPts val="1100"/>
                        <a:buFont typeface="Arial"/>
                        <a:buNone/>
                      </a:pPr>
                      <a:r>
                        <a:rPr lang="en-US" sz="1250">
                          <a:solidFill>
                            <a:srgbClr val="333333"/>
                          </a:solidFill>
                          <a:highlight>
                            <a:srgbClr val="FFFFFF"/>
                          </a:highlight>
                        </a:rPr>
                        <a:t>Crop Recommendation System through Soil Analysis Using Classification in Machine Learning</a:t>
                      </a:r>
                      <a:endParaRPr b="1" sz="1250">
                        <a:solidFill>
                          <a:schemeClr val="dk1"/>
                        </a:solidFill>
                        <a:highlight>
                          <a:srgbClr val="FFFFFF"/>
                        </a:highlight>
                        <a:latin typeface="Times New Roman"/>
                        <a:ea typeface="Times New Roman"/>
                        <a:cs typeface="Times New Roman"/>
                        <a:sym typeface="Times New Roman"/>
                      </a:endParaRPr>
                    </a:p>
                    <a:p>
                      <a:pPr indent="0" lvl="0" marL="0" marR="0" rtl="0" algn="l">
                        <a:lnSpc>
                          <a:spcPct val="100000"/>
                        </a:lnSpc>
                        <a:spcBef>
                          <a:spcPts val="280"/>
                        </a:spcBef>
                        <a:spcAft>
                          <a:spcPts val="0"/>
                        </a:spcAft>
                        <a:buNone/>
                      </a:pPr>
                      <a:r>
                        <a:t/>
                      </a:r>
                      <a:endParaRPr sz="12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280"/>
                        </a:spcBef>
                        <a:spcAft>
                          <a:spcPts val="0"/>
                        </a:spcAft>
                        <a:buClr>
                          <a:schemeClr val="dk1"/>
                        </a:buClr>
                        <a:buSzPts val="1400"/>
                        <a:buFont typeface="Calibri"/>
                        <a:buNone/>
                      </a:pPr>
                      <a:r>
                        <a:rPr lang="en-US" sz="1250">
                          <a:solidFill>
                            <a:srgbClr val="333333"/>
                          </a:solidFill>
                          <a:highlight>
                            <a:srgbClr val="FFFFFF"/>
                          </a:highlight>
                        </a:rPr>
                        <a:t>Dr. A. K. Mariappan,et al.,</a:t>
                      </a:r>
                      <a:endParaRPr sz="12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US" sz="1250">
                          <a:solidFill>
                            <a:srgbClr val="333333"/>
                          </a:solidFill>
                          <a:highlight>
                            <a:srgbClr val="FFFFFF"/>
                          </a:highlight>
                        </a:rPr>
                        <a:t> IEEE Access, </a:t>
                      </a:r>
                      <a:r>
                        <a:rPr lang="en-US" sz="1250">
                          <a:solidFill>
                            <a:srgbClr val="333333"/>
                          </a:solidFill>
                          <a:highlight>
                            <a:srgbClr val="FFFFFF"/>
                          </a:highlight>
                          <a:uFill>
                            <a:noFill/>
                          </a:uFill>
                          <a:hlinkClick r:id="rId3">
                            <a:extLst>
                              <a:ext uri="{A12FA001-AC4F-418D-AE19-62706E023703}">
                                <ahyp:hlinkClr val="tx"/>
                              </a:ext>
                            </a:extLst>
                          </a:hlinkClick>
                        </a:rPr>
                        <a:t>Vol. 29, 2020</a:t>
                      </a:r>
                      <a:endParaRPr sz="12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US" sz="1250">
                          <a:solidFill>
                            <a:srgbClr val="333333"/>
                          </a:solidFill>
                          <a:highlight>
                            <a:srgbClr val="FFFFFF"/>
                          </a:highlight>
                        </a:rPr>
                        <a:t>The system uses the Classification algorithm of K nearest neighbour to improve the efficiency of Crop Recommendation System. The system maps the soil and crop data to predict the list of suitable crops for the soil and it also provides the information about nutrients which are deficient in soil for the particular crop .</a:t>
                      </a:r>
                      <a:endParaRPr sz="12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00000"/>
                        </a:lnSpc>
                        <a:spcBef>
                          <a:spcPts val="0"/>
                        </a:spcBef>
                        <a:spcAft>
                          <a:spcPts val="0"/>
                        </a:spcAft>
                        <a:buClr>
                          <a:schemeClr val="dk1"/>
                        </a:buClr>
                        <a:buSzPts val="1100"/>
                        <a:buFont typeface="Arial"/>
                        <a:buNone/>
                      </a:pPr>
                      <a:r>
                        <a:rPr lang="en-US" sz="1250">
                          <a:solidFill>
                            <a:srgbClr val="333333"/>
                          </a:solidFill>
                          <a:highlight>
                            <a:schemeClr val="lt1"/>
                          </a:highlight>
                        </a:rPr>
                        <a:t>This  system uses KNN classification in Supervised Machine Learning Algorithm to recommend suitable</a:t>
                      </a:r>
                      <a:endParaRPr sz="1250">
                        <a:solidFill>
                          <a:srgbClr val="333333"/>
                        </a:solidFill>
                        <a:highlight>
                          <a:schemeClr val="lt1"/>
                        </a:highlight>
                      </a:endParaRPr>
                    </a:p>
                    <a:p>
                      <a:pPr indent="0" lvl="0" marL="0" rtl="0" algn="l">
                        <a:lnSpc>
                          <a:spcPct val="100000"/>
                        </a:lnSpc>
                        <a:spcBef>
                          <a:spcPts val="0"/>
                        </a:spcBef>
                        <a:spcAft>
                          <a:spcPts val="0"/>
                        </a:spcAft>
                        <a:buClr>
                          <a:schemeClr val="dk1"/>
                        </a:buClr>
                        <a:buSzPts val="1100"/>
                        <a:buFont typeface="Arial"/>
                        <a:buNone/>
                      </a:pPr>
                      <a:r>
                        <a:rPr lang="en-US" sz="1250">
                          <a:solidFill>
                            <a:srgbClr val="333333"/>
                          </a:solidFill>
                          <a:highlight>
                            <a:schemeClr val="lt1"/>
                          </a:highlight>
                        </a:rPr>
                        <a:t>crops with higher accuracy and efficiency.</a:t>
                      </a:r>
                      <a:endParaRPr sz="1250">
                        <a:solidFill>
                          <a:srgbClr val="333333"/>
                        </a:solidFill>
                        <a:highlight>
                          <a:schemeClr val="lt1"/>
                        </a:highlight>
                      </a:endParaRPr>
                    </a:p>
                    <a:p>
                      <a:pPr indent="0" lvl="0" marL="0" rtl="0" algn="l">
                        <a:lnSpc>
                          <a:spcPct val="100000"/>
                        </a:lnSpc>
                        <a:spcBef>
                          <a:spcPts val="0"/>
                        </a:spcBef>
                        <a:spcAft>
                          <a:spcPts val="0"/>
                        </a:spcAft>
                        <a:buClr>
                          <a:schemeClr val="dk1"/>
                        </a:buClr>
                        <a:buSzPts val="1100"/>
                        <a:buFont typeface="Arial"/>
                        <a:buNone/>
                      </a:pPr>
                      <a:r>
                        <a:t/>
                      </a:r>
                      <a:endParaRPr sz="1250">
                        <a:solidFill>
                          <a:srgbClr val="333333"/>
                        </a:solidFill>
                        <a:highlight>
                          <a:schemeClr val="lt1"/>
                        </a:highlight>
                      </a:endParaRPr>
                    </a:p>
                    <a:p>
                      <a:pPr indent="0" lvl="0" marL="0" rtl="0" algn="l">
                        <a:spcBef>
                          <a:spcPts val="0"/>
                        </a:spcBef>
                        <a:spcAft>
                          <a:spcPts val="0"/>
                        </a:spcAft>
                        <a:buClr>
                          <a:schemeClr val="dk1"/>
                        </a:buClr>
                        <a:buSzPts val="1100"/>
                        <a:buFont typeface="Arial"/>
                        <a:buNone/>
                      </a:pPr>
                      <a:r>
                        <a:rPr lang="en-US" sz="1250">
                          <a:solidFill>
                            <a:srgbClr val="333333"/>
                          </a:solidFill>
                          <a:highlight>
                            <a:schemeClr val="lt1"/>
                          </a:highlight>
                        </a:rPr>
                        <a:t>The system doesn’t recommend any fertilizers if the nutrients are low, then the system have no solution. </a:t>
                      </a:r>
                      <a:endParaRPr sz="1250">
                        <a:solidFill>
                          <a:srgbClr val="333333"/>
                        </a:solidFill>
                        <a:highlight>
                          <a:srgbClr val="FFFFFF"/>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158475">
                <a:tc>
                  <a:txBody>
                    <a:bodyPr/>
                    <a:lstStyle/>
                    <a:p>
                      <a:pPr indent="0" lvl="0" marL="0" marR="0" rtl="0" algn="l">
                        <a:lnSpc>
                          <a:spcPct val="130000"/>
                        </a:lnSpc>
                        <a:spcBef>
                          <a:spcPts val="0"/>
                        </a:spcBef>
                        <a:spcAft>
                          <a:spcPts val="0"/>
                        </a:spcAft>
                        <a:buNone/>
                      </a:pPr>
                      <a:r>
                        <a:rPr lang="en-US" sz="1250">
                          <a:solidFill>
                            <a:srgbClr val="333333"/>
                          </a:solidFill>
                          <a:highlight>
                            <a:schemeClr val="lt1"/>
                          </a:highlight>
                        </a:rPr>
                        <a:t>5</a:t>
                      </a:r>
                      <a:endParaRPr sz="1250">
                        <a:solidFill>
                          <a:srgbClr val="333333"/>
                        </a:solidFill>
                        <a:highlight>
                          <a:schemeClr val="lt1"/>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US" sz="1250">
                          <a:solidFill>
                            <a:srgbClr val="333333"/>
                          </a:solidFill>
                          <a:highlight>
                            <a:schemeClr val="lt1"/>
                          </a:highlight>
                        </a:rPr>
                        <a:t>Agricultural Monitoring, an Automatic Procedure for Crop Mapping and Yield Estimation: The Great Rift Valley </a:t>
                      </a:r>
                      <a:r>
                        <a:rPr lang="en-US" sz="1250">
                          <a:solidFill>
                            <a:srgbClr val="333333"/>
                          </a:solidFill>
                          <a:highlight>
                            <a:srgbClr val="FFFFFF"/>
                          </a:highlight>
                        </a:rPr>
                        <a:t>of Kenya Cas</a:t>
                      </a:r>
                      <a:r>
                        <a:rPr lang="en-US" sz="1250">
                          <a:solidFill>
                            <a:srgbClr val="333333"/>
                          </a:solidFill>
                          <a:highlight>
                            <a:schemeClr val="lt1"/>
                          </a:highlight>
                        </a:rPr>
                        <a:t>e</a:t>
                      </a:r>
                      <a:endParaRPr sz="1250">
                        <a:solidFill>
                          <a:srgbClr val="333333"/>
                        </a:solidFill>
                        <a:highlight>
                          <a:schemeClr val="lt1"/>
                        </a:highlight>
                      </a:endParaRPr>
                    </a:p>
                    <a:p>
                      <a:pPr indent="0" lvl="0" marL="0" rtl="0" algn="l">
                        <a:spcBef>
                          <a:spcPts val="280"/>
                        </a:spcBef>
                        <a:spcAft>
                          <a:spcPts val="0"/>
                        </a:spcAft>
                        <a:buNone/>
                      </a:pPr>
                      <a:r>
                        <a:t/>
                      </a:r>
                      <a:endParaRPr sz="1250">
                        <a:solidFill>
                          <a:srgbClr val="333333"/>
                        </a:solidFill>
                        <a:highlight>
                          <a:schemeClr val="lt1"/>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280"/>
                        </a:spcBef>
                        <a:spcAft>
                          <a:spcPts val="0"/>
                        </a:spcAft>
                        <a:buNone/>
                      </a:pPr>
                      <a:r>
                        <a:rPr lang="en-US" sz="1250">
                          <a:solidFill>
                            <a:srgbClr val="333333"/>
                          </a:solidFill>
                          <a:highlight>
                            <a:schemeClr val="lt1"/>
                          </a:highlight>
                        </a:rPr>
                        <a:t>Roberto Luciani, </a:t>
                      </a:r>
                      <a:endParaRPr sz="1250">
                        <a:solidFill>
                          <a:srgbClr val="333333"/>
                        </a:solidFill>
                        <a:highlight>
                          <a:schemeClr val="lt1"/>
                        </a:highlight>
                      </a:endParaRPr>
                    </a:p>
                    <a:p>
                      <a:pPr indent="0" lvl="0" marL="0" rtl="0" algn="l">
                        <a:spcBef>
                          <a:spcPts val="280"/>
                        </a:spcBef>
                        <a:spcAft>
                          <a:spcPts val="0"/>
                        </a:spcAft>
                        <a:buClr>
                          <a:schemeClr val="dk1"/>
                        </a:buClr>
                        <a:buSzPts val="1400"/>
                        <a:buFont typeface="Calibri"/>
                        <a:buNone/>
                      </a:pPr>
                      <a:r>
                        <a:rPr lang="en-US" sz="1250">
                          <a:solidFill>
                            <a:srgbClr val="333333"/>
                          </a:solidFill>
                          <a:highlight>
                            <a:schemeClr val="lt1"/>
                          </a:highlight>
                        </a:rPr>
                        <a:t>et al.,</a:t>
                      </a:r>
                      <a:endParaRPr sz="1250">
                        <a:solidFill>
                          <a:srgbClr val="333333"/>
                        </a:solidFill>
                        <a:highlight>
                          <a:schemeClr val="lt1"/>
                        </a:highlight>
                      </a:endParaRPr>
                    </a:p>
                    <a:p>
                      <a:pPr indent="0" lvl="0" marL="0" marR="0" rtl="0" algn="l">
                        <a:lnSpc>
                          <a:spcPct val="100000"/>
                        </a:lnSpc>
                        <a:spcBef>
                          <a:spcPts val="280"/>
                        </a:spcBef>
                        <a:spcAft>
                          <a:spcPts val="0"/>
                        </a:spcAft>
                        <a:buNone/>
                      </a:pPr>
                      <a:r>
                        <a:t/>
                      </a:r>
                      <a:endParaRPr sz="1250">
                        <a:solidFill>
                          <a:srgbClr val="333333"/>
                        </a:solidFill>
                        <a:highlight>
                          <a:schemeClr val="lt1"/>
                        </a:highlight>
                      </a:endParaRPr>
                    </a:p>
                    <a:p>
                      <a:pPr indent="0" lvl="0" marL="0" rtl="0" algn="l">
                        <a:spcBef>
                          <a:spcPts val="280"/>
                        </a:spcBef>
                        <a:spcAft>
                          <a:spcPts val="0"/>
                        </a:spcAft>
                        <a:buNone/>
                      </a:pPr>
                      <a:r>
                        <a:t/>
                      </a:r>
                      <a:endParaRPr sz="1250">
                        <a:solidFill>
                          <a:schemeClr val="dk1"/>
                        </a:solidFill>
                        <a:highlight>
                          <a:schemeClr val="lt1"/>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sz="1250">
                          <a:solidFill>
                            <a:srgbClr val="333333"/>
                          </a:solidFill>
                          <a:highlight>
                            <a:schemeClr val="lt1"/>
                          </a:highlight>
                        </a:rPr>
                        <a:t> </a:t>
                      </a:r>
                      <a:r>
                        <a:rPr lang="en-US" sz="1250">
                          <a:solidFill>
                            <a:srgbClr val="333333"/>
                          </a:solidFill>
                          <a:highlight>
                            <a:schemeClr val="lt1"/>
                          </a:highlight>
                          <a:uFill>
                            <a:noFill/>
                          </a:uFill>
                          <a:hlinkClick r:id="rId4">
                            <a:extLst>
                              <a:ext uri="{A12FA001-AC4F-418D-AE19-62706E023703}">
                                <ahyp:hlinkClr val="tx"/>
                              </a:ext>
                            </a:extLst>
                          </a:hlinkClick>
                        </a:rPr>
                        <a:t>IEEE Journal</a:t>
                      </a:r>
                      <a:r>
                        <a:rPr lang="en-US" sz="1250">
                          <a:solidFill>
                            <a:srgbClr val="333333"/>
                          </a:solidFill>
                          <a:highlight>
                            <a:schemeClr val="lt1"/>
                          </a:highlight>
                        </a:rPr>
                        <a:t>, 2019</a:t>
                      </a:r>
                      <a:endParaRPr sz="1250">
                        <a:solidFill>
                          <a:srgbClr val="333333"/>
                        </a:solidFill>
                        <a:highlight>
                          <a:schemeClr val="lt1"/>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sz="1250">
                          <a:solidFill>
                            <a:srgbClr val="333333"/>
                          </a:solidFill>
                          <a:highlight>
                            <a:schemeClr val="lt1"/>
                          </a:highlight>
                        </a:rPr>
                        <a:t>In this paper, a remote and automatic agricultural monitoring system is presented as an effective alternative to the most traditional in situ measurements and observations. </a:t>
                      </a:r>
                      <a:endParaRPr sz="1250">
                        <a:solidFill>
                          <a:srgbClr val="333333"/>
                        </a:solidFill>
                        <a:highlight>
                          <a:schemeClr val="lt1"/>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sz="1250">
                          <a:solidFill>
                            <a:srgbClr val="333333"/>
                          </a:solidFill>
                          <a:highlight>
                            <a:schemeClr val="lt1"/>
                          </a:highlight>
                        </a:rPr>
                        <a:t>This paper attempted to explore the combined use of phenological information.</a:t>
                      </a:r>
                      <a:endParaRPr sz="1250">
                        <a:solidFill>
                          <a:srgbClr val="333333"/>
                        </a:solidFill>
                        <a:highlight>
                          <a:schemeClr val="lt1"/>
                        </a:highlight>
                      </a:endParaRPr>
                    </a:p>
                    <a:p>
                      <a:pPr indent="0" lvl="0" marL="0" rtl="0" algn="l">
                        <a:spcBef>
                          <a:spcPts val="0"/>
                        </a:spcBef>
                        <a:spcAft>
                          <a:spcPts val="0"/>
                        </a:spcAft>
                        <a:buNone/>
                      </a:pPr>
                      <a:r>
                        <a:t/>
                      </a:r>
                      <a:endParaRPr sz="1250">
                        <a:solidFill>
                          <a:srgbClr val="333333"/>
                        </a:solidFill>
                        <a:highlight>
                          <a:schemeClr val="lt1"/>
                        </a:highlight>
                      </a:endParaRPr>
                    </a:p>
                    <a:p>
                      <a:pPr indent="0" lvl="0" marL="0" rtl="0" algn="l">
                        <a:spcBef>
                          <a:spcPts val="0"/>
                        </a:spcBef>
                        <a:spcAft>
                          <a:spcPts val="0"/>
                        </a:spcAft>
                        <a:buNone/>
                      </a:pPr>
                      <a:r>
                        <a:rPr lang="en-US" sz="1250">
                          <a:solidFill>
                            <a:srgbClr val="333333"/>
                          </a:solidFill>
                          <a:highlight>
                            <a:schemeClr val="lt1"/>
                          </a:highlight>
                        </a:rPr>
                        <a:t>The yield mapping system relies upon a dedicated crop mapping service devoted to agricultural areas discrimination, identification, and representation.</a:t>
                      </a:r>
                      <a:endParaRPr sz="1250">
                        <a:solidFill>
                          <a:srgbClr val="333333"/>
                        </a:solidFill>
                        <a:highlight>
                          <a:schemeClr val="lt1"/>
                        </a:highlight>
                      </a:endParaRPr>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6"/>
          <p:cNvSpPr txBox="1"/>
          <p:nvPr>
            <p:ph type="title"/>
          </p:nvPr>
        </p:nvSpPr>
        <p:spPr>
          <a:xfrm>
            <a:off x="17200" y="0"/>
            <a:ext cx="6976200" cy="8949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000"/>
              <a:buFont typeface="Arial"/>
              <a:buNone/>
            </a:pPr>
            <a:r>
              <a:rPr lang="en-US" sz="3950">
                <a:latin typeface="Times New Roman"/>
                <a:ea typeface="Times New Roman"/>
                <a:cs typeface="Times New Roman"/>
                <a:sym typeface="Times New Roman"/>
              </a:rPr>
              <a:t>Proposed System Methodology</a:t>
            </a:r>
            <a:endParaRPr sz="3950">
              <a:latin typeface="Times New Roman"/>
              <a:ea typeface="Times New Roman"/>
              <a:cs typeface="Times New Roman"/>
              <a:sym typeface="Times New Roman"/>
            </a:endParaRPr>
          </a:p>
        </p:txBody>
      </p:sp>
      <p:pic>
        <p:nvPicPr>
          <p:cNvPr descr="L1.png" id="170" name="Google Shape;170;p6"/>
          <p:cNvPicPr preferRelativeResize="0"/>
          <p:nvPr/>
        </p:nvPicPr>
        <p:blipFill rotWithShape="1">
          <a:blip r:embed="rId3">
            <a:alphaModFix/>
          </a:blip>
          <a:srcRect b="0" l="0" r="0" t="0"/>
          <a:stretch/>
        </p:blipFill>
        <p:spPr>
          <a:xfrm>
            <a:off x="7924630" y="0"/>
            <a:ext cx="1219370" cy="905001"/>
          </a:xfrm>
          <a:prstGeom prst="rect">
            <a:avLst/>
          </a:prstGeom>
          <a:noFill/>
          <a:ln>
            <a:noFill/>
          </a:ln>
        </p:spPr>
      </p:pic>
      <p:sp>
        <p:nvSpPr>
          <p:cNvPr id="171" name="Google Shape;171;p6"/>
          <p:cNvSpPr txBox="1"/>
          <p:nvPr/>
        </p:nvSpPr>
        <p:spPr>
          <a:xfrm>
            <a:off x="327600" y="1166638"/>
            <a:ext cx="7221900" cy="7101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b="1" lang="en-US" sz="2300">
                <a:latin typeface="Montserrat"/>
                <a:ea typeface="Montserrat"/>
                <a:cs typeface="Montserrat"/>
                <a:sym typeface="Montserrat"/>
              </a:rPr>
              <a:t>CROP RECOMMENDATION</a:t>
            </a:r>
            <a:endParaRPr b="1" sz="2300">
              <a:latin typeface="Montserrat"/>
              <a:ea typeface="Montserrat"/>
              <a:cs typeface="Montserrat"/>
              <a:sym typeface="Montserrat"/>
            </a:endParaRPr>
          </a:p>
        </p:txBody>
      </p:sp>
      <p:sp>
        <p:nvSpPr>
          <p:cNvPr id="172" name="Google Shape;172;p6"/>
          <p:cNvSpPr txBox="1"/>
          <p:nvPr/>
        </p:nvSpPr>
        <p:spPr>
          <a:xfrm>
            <a:off x="304800" y="1945475"/>
            <a:ext cx="4827600" cy="3941700"/>
          </a:xfrm>
          <a:prstGeom prst="rect">
            <a:avLst/>
          </a:prstGeom>
          <a:noFill/>
          <a:ln>
            <a:noFill/>
          </a:ln>
        </p:spPr>
        <p:txBody>
          <a:bodyPr anchorCtr="0" anchor="t" bIns="91425" lIns="91425" spcFirstLastPara="1" rIns="91425" wrap="square" tIns="91425">
            <a:noAutofit/>
          </a:bodyPr>
          <a:lstStyle/>
          <a:p>
            <a:pPr indent="-349250" lvl="0" marL="457200" rtl="0" algn="l">
              <a:lnSpc>
                <a:spcPct val="150000"/>
              </a:lnSpc>
              <a:spcBef>
                <a:spcPts val="0"/>
              </a:spcBef>
              <a:spcAft>
                <a:spcPts val="0"/>
              </a:spcAft>
              <a:buClr>
                <a:schemeClr val="dk1"/>
              </a:buClr>
              <a:buSzPts val="1900"/>
              <a:buFont typeface="Times New Roman"/>
              <a:buChar char="❖"/>
            </a:pPr>
            <a:r>
              <a:rPr lang="en-US" sz="1900">
                <a:solidFill>
                  <a:schemeClr val="dk1"/>
                </a:solidFill>
                <a:latin typeface="Times New Roman"/>
                <a:ea typeface="Times New Roman"/>
                <a:cs typeface="Times New Roman"/>
                <a:sym typeface="Times New Roman"/>
              </a:rPr>
              <a:t>The existing system predicts the crop by using the soil parameters while the proposed system obtains environmental factors automatically and would find suitable crops using KNN Classification.</a:t>
            </a:r>
            <a:endParaRPr sz="1900">
              <a:solidFill>
                <a:schemeClr val="dk1"/>
              </a:solidFill>
              <a:latin typeface="Times New Roman"/>
              <a:ea typeface="Times New Roman"/>
              <a:cs typeface="Times New Roman"/>
              <a:sym typeface="Times New Roman"/>
            </a:endParaRPr>
          </a:p>
          <a:p>
            <a:pPr indent="-349250" lvl="0" marL="457200" rtl="0" algn="l">
              <a:lnSpc>
                <a:spcPct val="150000"/>
              </a:lnSpc>
              <a:spcBef>
                <a:spcPts val="1000"/>
              </a:spcBef>
              <a:spcAft>
                <a:spcPts val="0"/>
              </a:spcAft>
              <a:buClr>
                <a:schemeClr val="dk1"/>
              </a:buClr>
              <a:buSzPts val="1900"/>
              <a:buFont typeface="Times New Roman"/>
              <a:buChar char="❖"/>
            </a:pPr>
            <a:r>
              <a:rPr lang="en-US" sz="1900">
                <a:solidFill>
                  <a:schemeClr val="dk1"/>
                </a:solidFill>
                <a:latin typeface="Times New Roman"/>
                <a:ea typeface="Times New Roman"/>
                <a:cs typeface="Times New Roman"/>
                <a:sym typeface="Times New Roman"/>
              </a:rPr>
              <a:t>And here the crop is predicted based on the farmers interest in the use of fertilizers.</a:t>
            </a:r>
            <a:endParaRPr sz="1900">
              <a:latin typeface="Times New Roman"/>
              <a:ea typeface="Times New Roman"/>
              <a:cs typeface="Times New Roman"/>
              <a:sym typeface="Times New Roman"/>
            </a:endParaRPr>
          </a:p>
        </p:txBody>
      </p:sp>
      <p:pic>
        <p:nvPicPr>
          <p:cNvPr id="173" name="Google Shape;173;p6"/>
          <p:cNvPicPr preferRelativeResize="0"/>
          <p:nvPr/>
        </p:nvPicPr>
        <p:blipFill>
          <a:blip r:embed="rId4">
            <a:alphaModFix/>
          </a:blip>
          <a:stretch>
            <a:fillRect/>
          </a:stretch>
        </p:blipFill>
        <p:spPr>
          <a:xfrm>
            <a:off x="5379925" y="2083225"/>
            <a:ext cx="3458736" cy="2932275"/>
          </a:xfrm>
          <a:prstGeom prst="rect">
            <a:avLst/>
          </a:prstGeom>
          <a:noFill/>
          <a:ln>
            <a:noFill/>
          </a:ln>
          <a:effectLst>
            <a:outerShdw blurRad="57150" rotWithShape="0" algn="bl" dir="5400000" dist="19050">
              <a:srgbClr val="000000">
                <a:alpha val="50000"/>
              </a:srgbClr>
            </a:outerShdw>
          </a:effectLst>
        </p:spPr>
      </p:pic>
      <p:sp>
        <p:nvSpPr>
          <p:cNvPr id="174" name="Google Shape;174;p6"/>
          <p:cNvSpPr txBox="1"/>
          <p:nvPr>
            <p:ph idx="10" type="dt"/>
          </p:nvPr>
        </p:nvSpPr>
        <p:spPr>
          <a:xfrm>
            <a:off x="457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sz="1000"/>
              <a:t>1/27/2021</a:t>
            </a:r>
            <a:endParaRPr sz="1000"/>
          </a:p>
        </p:txBody>
      </p:sp>
      <p:sp>
        <p:nvSpPr>
          <p:cNvPr id="175" name="Google Shape;175;p6"/>
          <p:cNvSpPr txBox="1"/>
          <p:nvPr>
            <p:ph idx="11" type="ftr"/>
          </p:nvPr>
        </p:nvSpPr>
        <p:spPr>
          <a:xfrm>
            <a:off x="3124200" y="6356350"/>
            <a:ext cx="23907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SRI SAI RAM ENGINEERING COLLEGE / CSE / III A</a:t>
            </a:r>
            <a:endParaRPr/>
          </a:p>
        </p:txBody>
      </p:sp>
      <p:sp>
        <p:nvSpPr>
          <p:cNvPr id="176" name="Google Shape;176;p6"/>
          <p:cNvSpPr txBox="1"/>
          <p:nvPr>
            <p:ph idx="12" type="sldNum"/>
          </p:nvPr>
        </p:nvSpPr>
        <p:spPr>
          <a:xfrm>
            <a:off x="6553200" y="6356360"/>
            <a:ext cx="21336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sz="1000"/>
              <a:t>‹#›</a:t>
            </a:fld>
            <a:endParaRPr sz="1000"/>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2014-02-04T04:21:54Z</dcterms:created>
  <dc:creator>Lenovo</dc:creator>
</cp:coreProperties>
</file>